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5447" r:id="rId3"/>
  </p:sldMasterIdLst>
  <p:notesMasterIdLst>
    <p:notesMasterId r:id="rId26"/>
  </p:notesMasterIdLst>
  <p:handoutMasterIdLst>
    <p:handoutMasterId r:id="rId27"/>
  </p:handoutMasterIdLst>
  <p:sldIdLst>
    <p:sldId id="2147480102" r:id="rId4"/>
    <p:sldId id="2147482790" r:id="rId5"/>
    <p:sldId id="2147482791" r:id="rId6"/>
    <p:sldId id="2147482792" r:id="rId7"/>
    <p:sldId id="2147482793" r:id="rId8"/>
    <p:sldId id="2147482794" r:id="rId9"/>
    <p:sldId id="2147482795" r:id="rId10"/>
    <p:sldId id="2147482808" r:id="rId11"/>
    <p:sldId id="2147482796" r:id="rId12"/>
    <p:sldId id="2147482797" r:id="rId13"/>
    <p:sldId id="2147482809" r:id="rId14"/>
    <p:sldId id="2147482798" r:id="rId15"/>
    <p:sldId id="2147482799" r:id="rId16"/>
    <p:sldId id="2147482800" r:id="rId17"/>
    <p:sldId id="2147482801" r:id="rId18"/>
    <p:sldId id="2147482802" r:id="rId19"/>
    <p:sldId id="2147482803" r:id="rId20"/>
    <p:sldId id="2147482804" r:id="rId21"/>
    <p:sldId id="2147482805" r:id="rId22"/>
    <p:sldId id="2147482810" r:id="rId23"/>
    <p:sldId id="2147482806" r:id="rId24"/>
    <p:sldId id="2147480056" r:id="rId25"/>
  </p:sldIdLst>
  <p:sldSz cx="12192000" cy="6858000"/>
  <p:notesSz cx="6858000" cy="9144000"/>
  <p:embeddedFontLst>
    <p:embeddedFont>
      <p:font typeface="Fira Code Medium" pitchFamily="49" charset="0"/>
      <p:regular r:id="rId28"/>
    </p:embeddedFont>
    <p:embeddedFont>
      <p:font typeface="Open Sans" panose="020B0606030504020204" pitchFamily="34" charset="0"/>
      <p:regular r:id="rId29"/>
      <p:bold r:id="rId30"/>
      <p:italic r:id="rId31"/>
      <p:boldItalic r:id="rId32"/>
    </p:embeddedFont>
    <p:embeddedFont>
      <p:font typeface="Segoe Sans Text" pitchFamily="2" charset="0"/>
      <p:regular r:id="rId33"/>
      <p:bold r:id="rId34"/>
    </p:embeddedFont>
    <p:embeddedFont>
      <p:font typeface="Segoe UI" panose="020B0502040204020203" pitchFamily="34" charset="0"/>
      <p:regular r:id="rId35"/>
      <p:bold r:id="rId36"/>
      <p:italic r:id="rId37"/>
      <p:boldItalic r:id="rId38"/>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80102"/>
            <p14:sldId id="2147482790"/>
            <p14:sldId id="2147482791"/>
            <p14:sldId id="2147482792"/>
            <p14:sldId id="2147482793"/>
            <p14:sldId id="2147482794"/>
            <p14:sldId id="2147482795"/>
            <p14:sldId id="2147482808"/>
            <p14:sldId id="2147482796"/>
            <p14:sldId id="2147482797"/>
            <p14:sldId id="2147482809"/>
            <p14:sldId id="2147482798"/>
            <p14:sldId id="2147482799"/>
            <p14:sldId id="2147482800"/>
            <p14:sldId id="2147482801"/>
            <p14:sldId id="2147482802"/>
            <p14:sldId id="2147482803"/>
            <p14:sldId id="2147482804"/>
            <p14:sldId id="2147482805"/>
            <p14:sldId id="2147482810"/>
            <p14:sldId id="2147482806"/>
            <p14:sldId id="21474800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4F3"/>
    <a:srgbClr val="282828"/>
    <a:srgbClr val="554992"/>
    <a:srgbClr val="687EE8"/>
    <a:srgbClr val="5E32FF"/>
    <a:srgbClr val="552DE7"/>
    <a:srgbClr val="3E21A0"/>
    <a:srgbClr val="321885"/>
    <a:srgbClr val="231062"/>
    <a:srgbClr val="1F0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D0B4B-C2A8-442A-9980-DB2B559189F6}" v="235" dt="2024-10-07T23:57:31.0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82068"/>
  </p:normalViewPr>
  <p:slideViewPr>
    <p:cSldViewPr snapToGrid="0">
      <p:cViewPr varScale="1">
        <p:scale>
          <a:sx n="130" d="100"/>
          <a:sy n="130" d="100"/>
        </p:scale>
        <p:origin x="256" y="19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commentAuthors" Target="commentAuthors.xml"/><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11/1/24 2:04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11/1/24 2:04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11/1/24 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BA2C1-4526-9D31-76F3-D2E13D1D3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3F261-9D8A-A9F9-872C-570FDB043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5DF78-382D-C2DF-48DD-9ECD697584AB}"/>
              </a:ext>
            </a:extLst>
          </p:cNvPr>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Let’s write some code to set a system prompt</a:t>
            </a:r>
            <a:endParaRPr lang="en-US" sz="4400" b="0" i="0" u="none" strike="noStrike" dirty="0">
              <a:solidFill>
                <a:srgbClr val="000000"/>
              </a:solidFill>
              <a:effectLst/>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Add snippet 5 to set a system prompt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Run the project, show how the prompt influences the output</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Change system prompt to snippet 6</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Run the project, show how the prompt influences the output</a:t>
            </a:r>
          </a:p>
          <a:p>
            <a:pPr algn="l" rtl="0"/>
            <a:br>
              <a:rPr lang="en-US" sz="4400"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System prompts can be short like this, or contain a lot of useful information to guide the LLM. Let’s look at one example now</a:t>
            </a:r>
            <a:endParaRPr lang="en-US" sz="4400" b="0" i="0" u="none" strike="noStrike" dirty="0">
              <a:solidFill>
                <a:srgbClr val="000000"/>
              </a:solidFill>
              <a:effectLst/>
            </a:endParaRPr>
          </a:p>
          <a:p>
            <a:br>
              <a:rPr lang="en-US" sz="4400" dirty="0"/>
            </a:br>
            <a:br>
              <a:rPr lang="en-US" sz="4400" dirty="0"/>
            </a:br>
            <a:endParaRPr lang="en-US" dirty="0"/>
          </a:p>
        </p:txBody>
      </p:sp>
      <p:sp>
        <p:nvSpPr>
          <p:cNvPr id="4" name="Header Placeholder 3">
            <a:extLst>
              <a:ext uri="{FF2B5EF4-FFF2-40B4-BE49-F238E27FC236}">
                <a16:creationId xmlns:a16="http://schemas.microsoft.com/office/drawing/2014/main" id="{BA4D51B2-6379-2077-1E9E-4132F9341E0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E46AD52-4137-E915-197D-8AF04019870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BB8DC28-8956-C205-CFB6-7BBD316BEFE7}"/>
              </a:ext>
            </a:extLst>
          </p:cNvPr>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a:extLst>
              <a:ext uri="{FF2B5EF4-FFF2-40B4-BE49-F238E27FC236}">
                <a16:creationId xmlns:a16="http://schemas.microsoft.com/office/drawing/2014/main" id="{43EB9D2D-8C04-5A00-7AD2-F5DA0A1AA2F8}"/>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01261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154D-8B2B-E171-54E6-E438933C0A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F15E8-7D2F-6E2B-AF71-18AD5BAD9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60866E-C71C-21A1-2398-D1DB7C073B9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FFD1A00-77B3-290E-74D7-0407D27292A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9A298C7-061C-CB08-BA2C-77A2CAD3FFB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1C5793C-954C-2640-6440-EE1A76D8EE9A}"/>
              </a:ext>
            </a:extLst>
          </p:cNvPr>
          <p:cNvSpPr>
            <a:spLocks noGrp="1"/>
          </p:cNvSpPr>
          <p:nvPr>
            <p:ph type="dt" idx="1"/>
          </p:nvPr>
        </p:nvSpPr>
        <p:spPr/>
        <p:txBody>
          <a:bodyPr/>
          <a:lstStyle/>
          <a:p>
            <a:fld id="{386CE63F-9E7F-4C04-9D0D-FCA25A8E9E86}" type="datetime8">
              <a:rPr lang="en-US" smtClean="0"/>
              <a:t>11/3/24 5:20 PM</a:t>
            </a:fld>
            <a:endParaRPr lang="en-US"/>
          </a:p>
        </p:txBody>
      </p:sp>
      <p:sp>
        <p:nvSpPr>
          <p:cNvPr id="7" name="Slide Number Placeholder 6">
            <a:extLst>
              <a:ext uri="{FF2B5EF4-FFF2-40B4-BE49-F238E27FC236}">
                <a16:creationId xmlns:a16="http://schemas.microsoft.com/office/drawing/2014/main" id="{FBE510A0-7E57-69B1-691A-BBC6E5505811}"/>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30471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In our demo earlier, R2 knew about the death star - or at least a C# project about it. How did it know this?</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The reason it knew is because the project was added as context to the LLM.</a:t>
            </a:r>
            <a:endParaRPr lang="en-US" b="0" i="0" u="none" strike="noStrike" dirty="0">
              <a:solidFill>
                <a:srgbClr val="000000"/>
              </a:solidFill>
              <a:effectLst/>
            </a:endParaRP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34845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4183E-BADB-633B-880C-089901B8F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59DFB-A1A5-1086-1FF0-FC64730285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C900BD-837D-885D-E66D-84C6D125B2BC}"/>
              </a:ext>
            </a:extLst>
          </p:cNvPr>
          <p:cNvSpPr>
            <a:spLocks noGrp="1"/>
          </p:cNvSpPr>
          <p:nvPr>
            <p:ph type="body" idx="1"/>
          </p:nvPr>
        </p:nvSpPr>
        <p:spPr/>
        <p:txBody>
          <a:bodyPr/>
          <a:lstStyle/>
          <a:p>
            <a:pPr algn="l" rtl="0" fontAlgn="base">
              <a:buFont typeface="+mj-lt"/>
              <a:buAutoNum type="arabicPeriod"/>
            </a:pPr>
            <a:r>
              <a:rPr lang="en-US" sz="1800" b="0" i="0" u="none" strike="noStrike" dirty="0">
                <a:solidFill>
                  <a:srgbClr val="000000"/>
                </a:solidFill>
                <a:effectLst/>
                <a:latin typeface="Arial" panose="020B0604020202020204" pitchFamily="34" charset="0"/>
              </a:rPr>
              <a:t>Remove the existing chat and </a:t>
            </a:r>
            <a:r>
              <a:rPr lang="en-US" sz="1800" b="0" i="0" u="none" strike="noStrike" dirty="0" err="1">
                <a:solidFill>
                  <a:srgbClr val="000000"/>
                </a:solidFill>
                <a:effectLst/>
                <a:latin typeface="Arial" panose="020B0604020202020204" pitchFamily="34" charset="0"/>
              </a:rPr>
              <a:t>chatmessages</a:t>
            </a:r>
            <a:r>
              <a:rPr lang="en-US" sz="1800" b="0" i="0" u="none" strike="noStrike" dirty="0">
                <a:solidFill>
                  <a:srgbClr val="000000"/>
                </a:solidFill>
                <a:effectLst/>
                <a:latin typeface="Arial" panose="020B0604020202020204" pitchFamily="34" charset="0"/>
              </a:rPr>
              <a:t> collection</a:t>
            </a:r>
          </a:p>
          <a:p>
            <a:pPr algn="l" rtl="0" fontAlgn="base">
              <a:buFont typeface="+mj-lt"/>
              <a:buAutoNum type="arabicPeriod"/>
            </a:pPr>
            <a:r>
              <a:rPr lang="en-US" sz="1800" b="0" i="0" u="none" strike="noStrike" dirty="0">
                <a:solidFill>
                  <a:srgbClr val="000000"/>
                </a:solidFill>
                <a:effectLst/>
                <a:latin typeface="Arial" panose="020B0604020202020204" pitchFamily="34" charset="0"/>
              </a:rPr>
              <a:t>Add snippet 7 with the options</a:t>
            </a:r>
          </a:p>
          <a:p>
            <a:pPr algn="l" rtl="0" fontAlgn="base">
              <a:buFont typeface="+mj-lt"/>
              <a:buAutoNum type="arabicPeriod"/>
            </a:pPr>
            <a:r>
              <a:rPr lang="en-US" sz="1800" b="0" i="0" u="none" strike="noStrike" dirty="0">
                <a:solidFill>
                  <a:srgbClr val="000000"/>
                </a:solidFill>
                <a:effectLst/>
                <a:latin typeface="Arial" panose="020B0604020202020204" pitchFamily="34" charset="0"/>
              </a:rPr>
              <a:t>Add snippet 8 with the new messages and run the code</a:t>
            </a:r>
          </a:p>
          <a:p>
            <a:pPr algn="l" rtl="0" fontAlgn="base">
              <a:buFont typeface="+mj-lt"/>
              <a:buAutoNum type="arabicPeriod"/>
            </a:pPr>
            <a:r>
              <a:rPr lang="en-US" sz="1800" b="0" i="0" u="none" strike="noStrike" dirty="0">
                <a:solidFill>
                  <a:srgbClr val="000000"/>
                </a:solidFill>
                <a:effectLst/>
                <a:latin typeface="Arial" panose="020B0604020202020204" pitchFamily="34" charset="0"/>
              </a:rPr>
              <a:t>Add snippet 9 with the follow up question and run the code</a:t>
            </a:r>
          </a:p>
          <a:p>
            <a:br>
              <a:rPr lang="en-US" sz="4400" b="0" i="0" u="none" strike="noStrike" dirty="0">
                <a:solidFill>
                  <a:srgbClr val="000000"/>
                </a:solidFill>
                <a:effectLst/>
              </a:rPr>
            </a:br>
            <a:br>
              <a:rPr lang="en-US" sz="4400" dirty="0"/>
            </a:br>
            <a:endParaRPr lang="en-US" dirty="0"/>
          </a:p>
        </p:txBody>
      </p:sp>
      <p:sp>
        <p:nvSpPr>
          <p:cNvPr id="4" name="Header Placeholder 3">
            <a:extLst>
              <a:ext uri="{FF2B5EF4-FFF2-40B4-BE49-F238E27FC236}">
                <a16:creationId xmlns:a16="http://schemas.microsoft.com/office/drawing/2014/main" id="{DD56CAE9-79FF-624D-A152-419AEA05CA1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9A493D4-7F68-D338-CBE3-1587F89FDB1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058EFE-903B-8E1C-98D6-01E235A4CC51}"/>
              </a:ext>
            </a:extLst>
          </p:cNvPr>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a:extLst>
              <a:ext uri="{FF2B5EF4-FFF2-40B4-BE49-F238E27FC236}">
                <a16:creationId xmlns:a16="http://schemas.microsoft.com/office/drawing/2014/main" id="{26991E61-41E1-1F3F-54F7-85CAFC7F572F}"/>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10085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2F230-0A7C-3EED-F54D-2061E8D70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D263A4-AA65-AC6B-117B-2DFDF2B51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83CAC9-57F6-4F15-5C63-93A3351BA5C8}"/>
              </a:ext>
            </a:extLst>
          </p:cNvPr>
          <p:cNvSpPr>
            <a:spLocks noGrp="1"/>
          </p:cNvSpPr>
          <p:nvPr>
            <p:ph type="body" idx="1"/>
          </p:nvPr>
        </p:nvSpPr>
        <p:spPr/>
        <p:txBody>
          <a:bodyPr/>
          <a:lstStyle/>
          <a:p>
            <a:pPr algn="l" rtl="0"/>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LLMs have a context window size - and this is defined using tokens, which are short words or parts of longer words, think about 4 characters per token.</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If you exceed this size, the extra tokens are lost.</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GPT - 128k, Gemini 2M,</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Ideally you want to limit the context you send. The example Death Star project is small, but how many folks work with 1M LOC projects or larger.</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How can you limit?</a:t>
            </a:r>
            <a:endParaRPr lang="en-US" b="0" i="0" u="none" strike="noStrike" dirty="0">
              <a:solidFill>
                <a:srgbClr val="000000"/>
              </a:solidFill>
              <a:effectLst/>
            </a:endParaRPr>
          </a:p>
          <a:p>
            <a:br>
              <a:rPr lang="en-US" dirty="0"/>
            </a:br>
            <a:endParaRPr lang="en-US" dirty="0"/>
          </a:p>
        </p:txBody>
      </p:sp>
      <p:sp>
        <p:nvSpPr>
          <p:cNvPr id="4" name="Header Placeholder 3">
            <a:extLst>
              <a:ext uri="{FF2B5EF4-FFF2-40B4-BE49-F238E27FC236}">
                <a16:creationId xmlns:a16="http://schemas.microsoft.com/office/drawing/2014/main" id="{46E21627-31E3-8E0D-1DA7-CA70F79B34C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25D8512-A990-991B-DC4A-8D1E257802A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C825777-538C-CDED-EB05-80695246BC9A}"/>
              </a:ext>
            </a:extLst>
          </p:cNvPr>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a:extLst>
              <a:ext uri="{FF2B5EF4-FFF2-40B4-BE49-F238E27FC236}">
                <a16:creationId xmlns:a16="http://schemas.microsoft.com/office/drawing/2014/main" id="{53A60051-F659-59DC-C1CC-0E786D1BC2B1}"/>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715197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DF05-6915-1B13-4C99-4D046AE451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3741E-365D-AF01-3EDC-9BA63C8877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8E360-D046-C10B-5C12-F240571F8989}"/>
              </a:ext>
            </a:extLst>
          </p:cNvPr>
          <p:cNvSpPr>
            <a:spLocks noGrp="1"/>
          </p:cNvSpPr>
          <p:nvPr>
            <p:ph type="body" idx="1"/>
          </p:nvPr>
        </p:nvSpPr>
        <p:spPr/>
        <p:txBody>
          <a:bodyPr/>
          <a:lstStyle/>
          <a:p>
            <a:pPr algn="l" rtl="0"/>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The right way to add context to your copilot is using RAG - retrieval augmented generation.</a:t>
            </a:r>
            <a:endParaRPr lang="en-US" sz="4400"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This is the process of taking information from the prompt and using that to do a lookup of other information.</a:t>
            </a:r>
            <a:endParaRPr lang="en-US" sz="4400" b="0" i="0" u="none" strike="noStrike" dirty="0">
              <a:solidFill>
                <a:srgbClr val="000000"/>
              </a:solidFill>
              <a:effectLst/>
            </a:endParaRPr>
          </a:p>
          <a:p>
            <a:pPr algn="l" rtl="0"/>
            <a:br>
              <a:rPr lang="en-US" sz="4400" dirty="0"/>
            </a:br>
            <a:r>
              <a:rPr lang="en-US" sz="1800" b="0" i="0" u="none" strike="noStrike" dirty="0">
                <a:solidFill>
                  <a:srgbClr val="000000"/>
                </a:solidFill>
                <a:effectLst/>
                <a:latin typeface="Arial" panose="020B0604020202020204" pitchFamily="34" charset="0"/>
              </a:rPr>
              <a:t>For example, if you have a prompt about an order in a ecommerce platform, you could detect this, then look up the order in your database, and add the order details to the chat.</a:t>
            </a:r>
            <a:endParaRPr lang="en-US" sz="4400" b="0" i="0" u="none" strike="noStrike" dirty="0">
              <a:solidFill>
                <a:srgbClr val="000000"/>
              </a:solidFill>
              <a:effectLst/>
            </a:endParaRPr>
          </a:p>
          <a:p>
            <a:pPr algn="l" rtl="0"/>
            <a:br>
              <a:rPr lang="en-US" sz="4400" dirty="0"/>
            </a:br>
            <a:r>
              <a:rPr lang="en-US" sz="1800" b="0" i="0" u="none" strike="noStrike" dirty="0">
                <a:solidFill>
                  <a:srgbClr val="000000"/>
                </a:solidFill>
                <a:effectLst/>
                <a:latin typeface="Arial" panose="020B0604020202020204" pitchFamily="34" charset="0"/>
              </a:rPr>
              <a:t>In the case of adding code, you need to work out what is relevant and send only that code.</a:t>
            </a:r>
            <a:endParaRPr lang="en-US" sz="4400"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Pieces does a lot of this for you.</a:t>
            </a:r>
            <a:endParaRPr lang="en-US" sz="4400" b="0" i="0" u="none" strike="noStrike" dirty="0">
              <a:solidFill>
                <a:srgbClr val="000000"/>
              </a:solidFill>
              <a:effectLst/>
            </a:endParaRPr>
          </a:p>
          <a:p>
            <a:br>
              <a:rPr lang="en-US" sz="4400" dirty="0"/>
            </a:br>
            <a:br>
              <a:rPr lang="en-US" sz="4400" dirty="0"/>
            </a:br>
            <a:endParaRPr lang="en-US" dirty="0"/>
          </a:p>
        </p:txBody>
      </p:sp>
      <p:sp>
        <p:nvSpPr>
          <p:cNvPr id="4" name="Header Placeholder 3">
            <a:extLst>
              <a:ext uri="{FF2B5EF4-FFF2-40B4-BE49-F238E27FC236}">
                <a16:creationId xmlns:a16="http://schemas.microsoft.com/office/drawing/2014/main" id="{DF438373-0576-32FF-AB97-F727A0C73C2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A93FEA5-1311-85F2-A052-6B362B56828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7730022-80E2-F1BF-8EED-47A8CF52C326}"/>
              </a:ext>
            </a:extLst>
          </p:cNvPr>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a:extLst>
              <a:ext uri="{FF2B5EF4-FFF2-40B4-BE49-F238E27FC236}">
                <a16:creationId xmlns:a16="http://schemas.microsoft.com/office/drawing/2014/main" id="{871A82CB-0087-CDFD-F336-E35672EC5043}"/>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5430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3DF32-A319-AA94-CED4-65FA1A756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80090-E442-421F-6E90-38C0F08C0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DC55A2-83D9-E9F1-3EE2-2A64CC7C5579}"/>
              </a:ext>
            </a:extLst>
          </p:cNvPr>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The best way to do this is to convert the code to vector embeddings and add these to a vector database. These are database that save text as multi-dimensional vectors. But put simply, they group things by similarity. For example, cat and dog would be very close in a vector database, but cat and a null pointer exception would be a long way apart.</a:t>
            </a:r>
            <a:endParaRPr lang="en-US" sz="4400"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Code blocks that are similar to the prompt are retrieved from the vector database, and only these are sent to the LLM. These go in the system prompt, providing the base information the LLM needs.</a:t>
            </a:r>
            <a:endParaRPr lang="en-US" sz="4400" b="0" i="0" u="none" strike="noStrike" dirty="0">
              <a:solidFill>
                <a:srgbClr val="000000"/>
              </a:solidFill>
              <a:effectLst/>
            </a:endParaRPr>
          </a:p>
          <a:p>
            <a:pPr algn="l" rtl="0"/>
            <a:br>
              <a:rPr lang="en-US" sz="4400"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This way if you have for example a huge web project, and you ask about the order page, only code relevant to orders and the order page would be sent to the LLM, not code relevant to the about page.</a:t>
            </a:r>
            <a:endParaRPr lang="en-US" sz="4400" b="0" i="0" u="none" strike="noStrike" dirty="0">
              <a:solidFill>
                <a:srgbClr val="000000"/>
              </a:solidFill>
              <a:effectLst/>
            </a:endParaRPr>
          </a:p>
          <a:p>
            <a:pPr algn="l" rtl="0"/>
            <a:br>
              <a:rPr lang="en-US" sz="4400"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This is an over-simplification, but you get the idea.</a:t>
            </a:r>
            <a:endParaRPr lang="en-US" sz="4400" b="0" i="0" u="none" strike="noStrike" dirty="0">
              <a:solidFill>
                <a:srgbClr val="000000"/>
              </a:solidFill>
              <a:effectLst/>
            </a:endParaRPr>
          </a:p>
          <a:p>
            <a:pPr algn="l" rtl="0"/>
            <a:br>
              <a:rPr lang="en-US" sz="4400"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Pieces does this automatically for you - you just pass the folder and it will pull the relevant code out.</a:t>
            </a:r>
            <a:endParaRPr lang="en-US" sz="4400" b="0" i="0" u="none" strike="noStrike" dirty="0">
              <a:solidFill>
                <a:srgbClr val="000000"/>
              </a:solidFill>
              <a:effectLst/>
            </a:endParaRPr>
          </a:p>
          <a:p>
            <a:br>
              <a:rPr lang="en-US" sz="4400" dirty="0"/>
            </a:br>
            <a:br>
              <a:rPr lang="en-US" sz="4400" dirty="0"/>
            </a:br>
            <a:endParaRPr lang="en-US" dirty="0"/>
          </a:p>
        </p:txBody>
      </p:sp>
      <p:sp>
        <p:nvSpPr>
          <p:cNvPr id="4" name="Header Placeholder 3">
            <a:extLst>
              <a:ext uri="{FF2B5EF4-FFF2-40B4-BE49-F238E27FC236}">
                <a16:creationId xmlns:a16="http://schemas.microsoft.com/office/drawing/2014/main" id="{4E02DD89-C878-2022-294F-A296C39867E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59B0AFF-55AD-B0AD-7B5A-638E1A0C6C5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4CFFD8E-7CCD-C4BE-023C-6589D3C15887}"/>
              </a:ext>
            </a:extLst>
          </p:cNvPr>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a:extLst>
              <a:ext uri="{FF2B5EF4-FFF2-40B4-BE49-F238E27FC236}">
                <a16:creationId xmlns:a16="http://schemas.microsoft.com/office/drawing/2014/main" id="{7B895FDB-C380-28DF-05E8-5DA9223A8132}"/>
              </a:ext>
            </a:extLst>
          </p:cNvPr>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88833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In the demo earlier of the Yoda copilot, I asked what I was doing, and through the living force, Yoda was able to sense what I was up to. So how did he know?</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Pieces has a feature called long term memory, that captures relevant context from the activities you are doing. It can then surface these in a conversation.</a:t>
            </a:r>
            <a:endParaRPr lang="en-US" b="0" i="0" u="none" strike="noStrike" dirty="0">
              <a:solidFill>
                <a:srgbClr val="000000"/>
              </a:solidFill>
              <a:effectLst/>
            </a:endParaRP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89696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69D71-86E9-40A0-21AF-92920F640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EC3DF-2402-2CA6-4E01-8DDF08BE3A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58C3A1-4300-5698-BF21-DDB95B399E95}"/>
              </a:ext>
            </a:extLst>
          </p:cNvPr>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Try the LLM with live context. Who has played Star Wars outlaws?</a:t>
            </a:r>
            <a:endParaRPr lang="en-US" sz="4400" b="0" i="0" u="none" strike="noStrike" dirty="0">
              <a:solidFill>
                <a:srgbClr val="000000"/>
              </a:solidFill>
              <a:effectLst/>
            </a:endParaRPr>
          </a:p>
          <a:p>
            <a:pPr algn="l" rtl="0" fontAlgn="base">
              <a:buFont typeface="+mj-lt"/>
              <a:buAutoNum type="arabicPeriod"/>
            </a:pPr>
            <a:r>
              <a:rPr lang="en-US" sz="1800" b="0" i="0" u="none" strike="noStrike" dirty="0">
                <a:solidFill>
                  <a:srgbClr val="000000"/>
                </a:solidFill>
                <a:effectLst/>
                <a:latin typeface="Arial" panose="020B0604020202020204" pitchFamily="34" charset="0"/>
              </a:rPr>
              <a:t>Open </a:t>
            </a:r>
            <a:r>
              <a:rPr lang="en-US" sz="1800" b="0" i="0" u="none" strike="noStrike" dirty="0" err="1">
                <a:solidFill>
                  <a:srgbClr val="000000"/>
                </a:solidFill>
                <a:effectLst/>
                <a:latin typeface="Arial" panose="020B0604020202020204" pitchFamily="34" charset="0"/>
              </a:rPr>
              <a:t>wookiepedia</a:t>
            </a:r>
            <a:r>
              <a:rPr lang="en-US" sz="1800" b="0" i="0" u="none" strike="noStrike" dirty="0">
                <a:solidFill>
                  <a:srgbClr val="000000"/>
                </a:solidFill>
                <a:effectLst/>
                <a:latin typeface="Arial" panose="020B0604020202020204" pitchFamily="34" charset="0"/>
              </a:rPr>
              <a:t> and read the page on Kay Vess</a:t>
            </a:r>
          </a:p>
          <a:p>
            <a:pPr algn="l" rtl="0" fontAlgn="base">
              <a:buFont typeface="+mj-lt"/>
              <a:buAutoNum type="arabicPeriod"/>
            </a:pPr>
            <a:r>
              <a:rPr lang="en-US" sz="1800" b="0" i="0" u="none" strike="noStrike" dirty="0">
                <a:solidFill>
                  <a:srgbClr val="000000"/>
                </a:solidFill>
                <a:effectLst/>
                <a:latin typeface="Arial" panose="020B0604020202020204" pitchFamily="34" charset="0"/>
              </a:rPr>
              <a:t>Back to the code</a:t>
            </a:r>
          </a:p>
          <a:p>
            <a:pPr algn="l" rtl="0" fontAlgn="base">
              <a:buFont typeface="+mj-lt"/>
              <a:buAutoNum type="arabicPeriod"/>
            </a:pPr>
            <a:r>
              <a:rPr lang="en-US" sz="1800" b="0" i="0" u="none" strike="noStrike" dirty="0">
                <a:solidFill>
                  <a:srgbClr val="000000"/>
                </a:solidFill>
                <a:effectLst/>
                <a:latin typeface="Arial" panose="020B0604020202020204" pitchFamily="34" charset="0"/>
              </a:rPr>
              <a:t>Change the model to phi-3k</a:t>
            </a:r>
          </a:p>
          <a:p>
            <a:pPr algn="l" rtl="0" fontAlgn="base">
              <a:buFont typeface="+mj-lt"/>
              <a:buAutoNum type="arabicPeriod"/>
            </a:pPr>
            <a:r>
              <a:rPr lang="en-US" sz="1800" b="0" i="0" u="none" strike="noStrike" dirty="0">
                <a:solidFill>
                  <a:srgbClr val="000000"/>
                </a:solidFill>
                <a:effectLst/>
                <a:latin typeface="Arial" panose="020B0604020202020204" pitchFamily="34" charset="0"/>
              </a:rPr>
              <a:t>Replace the chat message with snippet 13</a:t>
            </a:r>
          </a:p>
          <a:p>
            <a:pPr algn="l" rtl="0" fontAlgn="base">
              <a:buFont typeface="+mj-lt"/>
              <a:buAutoNum type="arabicPeriod"/>
            </a:pPr>
            <a:r>
              <a:rPr lang="en-US" sz="1800" b="0" i="0" u="none" strike="noStrike" dirty="0">
                <a:solidFill>
                  <a:srgbClr val="000000"/>
                </a:solidFill>
                <a:effectLst/>
                <a:latin typeface="Arial" panose="020B0604020202020204" pitchFamily="34" charset="0"/>
              </a:rPr>
              <a:t>Run the code - not much detail as that was all that was available when the LLM was trained</a:t>
            </a:r>
          </a:p>
          <a:p>
            <a:pPr algn="l" rtl="0" fontAlgn="base">
              <a:buFont typeface="+mj-lt"/>
              <a:buAutoNum type="arabicPeriod"/>
            </a:pPr>
            <a:r>
              <a:rPr lang="en-US" sz="1800" b="0" i="0" u="none" strike="noStrike" dirty="0">
                <a:solidFill>
                  <a:srgbClr val="000000"/>
                </a:solidFill>
                <a:effectLst/>
                <a:latin typeface="Arial" panose="020B0604020202020204" pitchFamily="34" charset="0"/>
              </a:rPr>
              <a:t>Add snippet 14 with live context options</a:t>
            </a:r>
          </a:p>
          <a:p>
            <a:pPr algn="l" rtl="0" fontAlgn="base">
              <a:buFont typeface="+mj-lt"/>
              <a:buAutoNum type="arabicPeriod"/>
            </a:pPr>
            <a:r>
              <a:rPr lang="en-US" sz="1800" b="0" i="0" u="none" strike="noStrike" dirty="0">
                <a:solidFill>
                  <a:srgbClr val="000000"/>
                </a:solidFill>
                <a:effectLst/>
                <a:latin typeface="Arial" panose="020B0604020202020204" pitchFamily="34" charset="0"/>
              </a:rPr>
              <a:t>Run the code again - more details</a:t>
            </a:r>
          </a:p>
        </p:txBody>
      </p:sp>
      <p:sp>
        <p:nvSpPr>
          <p:cNvPr id="4" name="Header Placeholder 3">
            <a:extLst>
              <a:ext uri="{FF2B5EF4-FFF2-40B4-BE49-F238E27FC236}">
                <a16:creationId xmlns:a16="http://schemas.microsoft.com/office/drawing/2014/main" id="{07DD334D-B6E2-7590-6470-8BF1A96F029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52AEB78-97BB-D125-7112-77B66326B3B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475BB4-30EF-25D5-FDEE-7F8F3C7AB90F}"/>
              </a:ext>
            </a:extLst>
          </p:cNvPr>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a:extLst>
              <a:ext uri="{FF2B5EF4-FFF2-40B4-BE49-F238E27FC236}">
                <a16:creationId xmlns:a16="http://schemas.microsoft.com/office/drawing/2014/main" id="{F35F67D4-6001-D6B2-E098-496A847B70C6}"/>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2939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41206-C970-80DA-8798-893A55A39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41F6A-6ECB-C8DF-01E6-F0F9B8B503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972C5-374A-C84E-1068-5F3322CB8881}"/>
              </a:ext>
            </a:extLst>
          </p:cNvPr>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Install Pieces and build your own</a:t>
            </a:r>
          </a:p>
        </p:txBody>
      </p:sp>
      <p:sp>
        <p:nvSpPr>
          <p:cNvPr id="4" name="Header Placeholder 3">
            <a:extLst>
              <a:ext uri="{FF2B5EF4-FFF2-40B4-BE49-F238E27FC236}">
                <a16:creationId xmlns:a16="http://schemas.microsoft.com/office/drawing/2014/main" id="{DB7C4FF2-76D9-4819-25DF-55358708D01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93A7A8A-F8BC-1F93-4717-273BC54C76F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3555E61-65B0-B358-FEC7-78D6993AADF6}"/>
              </a:ext>
            </a:extLst>
          </p:cNvPr>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a:extLst>
              <a:ext uri="{FF2B5EF4-FFF2-40B4-BE49-F238E27FC236}">
                <a16:creationId xmlns:a16="http://schemas.microsoft.com/office/drawing/2014/main" id="{FC2251EF-C26D-E1A4-2521-8C190AD2114E}"/>
              </a:ext>
            </a:extLst>
          </p:cNvPr>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838444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Hello there</a:t>
            </a:r>
            <a:endParaRPr lang="en-US" b="0" i="0" u="none" strike="noStrike" dirty="0">
              <a:solidFill>
                <a:srgbClr val="000000"/>
              </a:solidFill>
              <a:effectLst/>
            </a:endParaRPr>
          </a:p>
          <a:p>
            <a:pPr algn="l" rtl="0"/>
            <a:br>
              <a:rPr lang="en-US"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Who is a Star Wars fan?</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Original? Prequal? Sequel? Just love it for baby </a:t>
            </a:r>
            <a:r>
              <a:rPr lang="en-US" sz="1800" b="0" i="0" u="none" strike="noStrike" dirty="0" err="1">
                <a:solidFill>
                  <a:srgbClr val="000000"/>
                </a:solidFill>
                <a:effectLst/>
                <a:latin typeface="Arial" panose="020B0604020202020204" pitchFamily="34" charset="0"/>
              </a:rPr>
              <a:t>yoda</a:t>
            </a:r>
            <a:r>
              <a:rPr lang="en-US" sz="1800" b="0" i="0" u="none" strike="noStrike" dirty="0">
                <a:solidFill>
                  <a:srgbClr val="000000"/>
                </a:solidFill>
                <a:effectLst/>
                <a:latin typeface="Arial" panose="020B0604020202020204" pitchFamily="34" charset="0"/>
              </a:rPr>
              <a:t>?</a:t>
            </a:r>
            <a:endParaRPr lang="en-US" b="0" i="0" u="none" strike="noStrike" dirty="0">
              <a:solidFill>
                <a:srgbClr val="000000"/>
              </a:solidFill>
              <a:effectLst/>
            </a:endParaRPr>
          </a:p>
          <a:p>
            <a:pPr algn="l" rtl="0"/>
            <a:br>
              <a:rPr lang="en-US"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More importantly, who uses a copilot or other AI tool to help them write code?</a:t>
            </a:r>
            <a:endParaRPr lang="en-US" b="0" i="0" u="none" strike="noStrike" dirty="0">
              <a:solidFill>
                <a:srgbClr val="000000"/>
              </a:solidFill>
              <a:effectLst/>
            </a:endParaRP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86959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97FDF-83C4-D51E-3AE4-A9EB14228E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29FFA-11B8-FACC-F6D9-9D226CB3B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D7F0EA-6096-74C3-3125-14C8F4A0A818}"/>
              </a:ext>
            </a:extLst>
          </p:cNvPr>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Install Pieces and build your own</a:t>
            </a:r>
          </a:p>
        </p:txBody>
      </p:sp>
      <p:sp>
        <p:nvSpPr>
          <p:cNvPr id="4" name="Header Placeholder 3">
            <a:extLst>
              <a:ext uri="{FF2B5EF4-FFF2-40B4-BE49-F238E27FC236}">
                <a16:creationId xmlns:a16="http://schemas.microsoft.com/office/drawing/2014/main" id="{8AB9EB82-17C7-0EF8-7DC7-83382FC6766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B030580-C0D4-1F22-074A-C8CDED9DCB8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61C83D3-C9D8-E17F-3AC6-60931C4C8097}"/>
              </a:ext>
            </a:extLst>
          </p:cNvPr>
          <p:cNvSpPr>
            <a:spLocks noGrp="1"/>
          </p:cNvSpPr>
          <p:nvPr>
            <p:ph type="dt" idx="1"/>
          </p:nvPr>
        </p:nvSpPr>
        <p:spPr/>
        <p:txBody>
          <a:bodyPr/>
          <a:lstStyle/>
          <a:p>
            <a:fld id="{386CE63F-9E7F-4C04-9D0D-FCA25A8E9E86}" type="datetime8">
              <a:rPr lang="en-US" smtClean="0"/>
              <a:t>11/4/24 8:09 AM</a:t>
            </a:fld>
            <a:endParaRPr lang="en-US"/>
          </a:p>
        </p:txBody>
      </p:sp>
      <p:sp>
        <p:nvSpPr>
          <p:cNvPr id="7" name="Slide Number Placeholder 6">
            <a:extLst>
              <a:ext uri="{FF2B5EF4-FFF2-40B4-BE49-F238E27FC236}">
                <a16:creationId xmlns:a16="http://schemas.microsoft.com/office/drawing/2014/main" id="{EB3F8082-7FED-1239-2FD1-54766E7FB134}"/>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310958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BD679-FCE8-259D-502C-D8BB7E3B2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E1655-C6A7-C53F-DEEB-4D8A71E7C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CD2869-0C2E-0579-2BEF-0357C84D70CF}"/>
              </a:ext>
            </a:extLst>
          </p:cNvPr>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Install Pieces and build your own</a:t>
            </a:r>
          </a:p>
        </p:txBody>
      </p:sp>
      <p:sp>
        <p:nvSpPr>
          <p:cNvPr id="4" name="Header Placeholder 3">
            <a:extLst>
              <a:ext uri="{FF2B5EF4-FFF2-40B4-BE49-F238E27FC236}">
                <a16:creationId xmlns:a16="http://schemas.microsoft.com/office/drawing/2014/main" id="{EC59145F-81DF-C3C4-10AB-88D4224891B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6B00322-613E-1E92-B05B-D3BCDCF2DEA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D45D6F-AB09-4B80-9065-7CFD84D3FF2E}"/>
              </a:ext>
            </a:extLst>
          </p:cNvPr>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a:extLst>
              <a:ext uri="{FF2B5EF4-FFF2-40B4-BE49-F238E27FC236}">
                <a16:creationId xmlns:a16="http://schemas.microsoft.com/office/drawing/2014/main" id="{09EE3E24-1729-73AE-9D75-6EBC7AD0C2D0}"/>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62667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11/4/24 9:34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89657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Let’s do a demo of 2 copilots - one inspired by R2-D2, and one by Yoda.</a:t>
            </a:r>
            <a:endParaRPr lang="en-US" b="0" i="0" u="none" strike="noStrike" dirty="0">
              <a:solidFill>
                <a:srgbClr val="000000"/>
              </a:solidFill>
              <a:effectLst/>
            </a:endParaRP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R2D2</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How can I destroy the death star?</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Is the emperor aboard?</a:t>
            </a:r>
          </a:p>
          <a:p>
            <a:pPr algn="l" rtl="0" fontAlgn="base">
              <a:buFont typeface="Arial" panose="020B0604020202020204" pitchFamily="34" charset="0"/>
              <a:buChar char="•"/>
            </a:pPr>
            <a:br>
              <a:rPr lang="en-US"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Yoda</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Ask about the all things open conference</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Ask how to build an </a:t>
            </a:r>
            <a:r>
              <a:rPr lang="en-US" sz="1800" b="0" i="0" u="none" strike="noStrike" dirty="0" err="1">
                <a:solidFill>
                  <a:srgbClr val="000000"/>
                </a:solidFill>
                <a:effectLst/>
                <a:latin typeface="Arial" panose="020B0604020202020204" pitchFamily="34" charset="0"/>
              </a:rPr>
              <a:t>ASP.net</a:t>
            </a:r>
            <a:r>
              <a:rPr lang="en-US" sz="1800" b="0" i="0" u="none" strike="noStrike" dirty="0">
                <a:solidFill>
                  <a:srgbClr val="000000"/>
                </a:solidFill>
                <a:effectLst/>
                <a:latin typeface="Arial" panose="020B0604020202020204" pitchFamily="34" charset="0"/>
              </a:rPr>
              <a:t> program with a endpoint to detect if a name is from a </a:t>
            </a:r>
            <a:r>
              <a:rPr lang="en-US" sz="1800" b="0" i="0" u="none" strike="noStrike" dirty="0" err="1">
                <a:solidFill>
                  <a:srgbClr val="000000"/>
                </a:solidFill>
                <a:effectLst/>
                <a:latin typeface="Arial" panose="020B0604020202020204" pitchFamily="34" charset="0"/>
              </a:rPr>
              <a:t>sith</a:t>
            </a:r>
            <a:r>
              <a:rPr lang="en-US" sz="1800" b="0" i="0" u="none" strike="noStrike" dirty="0">
                <a:solidFill>
                  <a:srgbClr val="000000"/>
                </a:solidFill>
                <a:effectLst/>
                <a:latin typeface="Arial" panose="020B0604020202020204" pitchFamily="34" charset="0"/>
              </a:rPr>
              <a:t> lord</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Ask are there any more </a:t>
            </a:r>
            <a:r>
              <a:rPr lang="en-US" sz="1800" b="0" i="0" u="none" strike="noStrike" dirty="0" err="1">
                <a:solidFill>
                  <a:srgbClr val="000000"/>
                </a:solidFill>
                <a:effectLst/>
                <a:latin typeface="Arial" panose="020B0604020202020204" pitchFamily="34" charset="0"/>
              </a:rPr>
              <a:t>sith</a:t>
            </a:r>
            <a:r>
              <a:rPr lang="en-US" sz="1800" b="0" i="0" u="none" strike="noStrike" dirty="0">
                <a:solidFill>
                  <a:srgbClr val="000000"/>
                </a:solidFill>
                <a:effectLst/>
                <a:latin typeface="Arial" panose="020B0604020202020204" pitchFamily="34" charset="0"/>
              </a:rPr>
              <a:t> lords to add to this?</a:t>
            </a:r>
          </a:p>
          <a:p>
            <a:pPr algn="l"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What was I just doing?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30374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r>
              <a:rPr lang="en-US" b="0" i="0" u="none" strike="noStrike" dirty="0">
                <a:solidFill>
                  <a:srgbClr val="000000"/>
                </a:solidFill>
                <a:effectLst/>
              </a:rPr>
            </a:br>
            <a:br>
              <a:rPr lang="en-US"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So what do we actually have here code wise to make this work?</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Let’s take a moment to dig into the architecture.</a:t>
            </a:r>
            <a:endParaRPr lang="en-US" b="0" i="0" u="none" strike="noStrike" dirty="0">
              <a:solidFill>
                <a:srgbClr val="000000"/>
              </a:solidFill>
              <a:effectLst/>
            </a:endParaRP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82970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We have an LLM. I’m using GPT-4o here, but everything we are doing can be done on a range of LLMs, both cloud and on device.</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Over the top of this is an abstraction layer that handles conversations with the LLM. In this case Pieces OS, which is part of Pieces for Developers. I’ll be diving into parts of how this abstraction layer works later as we dig into how copilots work.</a:t>
            </a:r>
            <a:endParaRPr lang="en-US" b="0" i="0" u="none" strike="noStrike" dirty="0">
              <a:solidFill>
                <a:srgbClr val="000000"/>
              </a:solidFill>
              <a:effectLst/>
            </a:endParaRPr>
          </a:p>
          <a:p>
            <a:pPr algn="l" rtl="0"/>
            <a:br>
              <a:rPr lang="en-US"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To do all of this, you need Pieces installed.</a:t>
            </a:r>
            <a:endParaRPr lang="en-US" b="0" i="0" u="none" strike="noStrike" dirty="0">
              <a:solidFill>
                <a:srgbClr val="000000"/>
              </a:solidFill>
              <a:effectLst/>
            </a:endParaRPr>
          </a:p>
          <a:p>
            <a:pPr algn="l" rtl="0"/>
            <a:br>
              <a:rPr lang="en-US"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Pieces OS has a REST API that we use internally for the various components of Pieces such as our desktop app and IDE extensions. In itself it’s not very user friendly as this is designed for internal use.</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So to make this nicer, we have an open source SDKs that sit on top that to wrap things up in a way that makes it easier to use. We have Python and C#, and use the Python one for our open source plugins for tools like </a:t>
            </a:r>
            <a:r>
              <a:rPr lang="en-US" sz="1800" b="0" i="0" u="none" strike="noStrike" dirty="0" err="1">
                <a:solidFill>
                  <a:srgbClr val="000000"/>
                </a:solidFill>
                <a:effectLst/>
                <a:latin typeface="Arial" panose="020B0604020202020204" pitchFamily="34" charset="0"/>
              </a:rPr>
              <a:t>Neovim</a:t>
            </a:r>
            <a:r>
              <a:rPr lang="en-US" sz="1800" b="0" i="0" u="none" strike="noStrike" dirty="0">
                <a:solidFill>
                  <a:srgbClr val="000000"/>
                </a:solidFill>
                <a:effectLst/>
                <a:latin typeface="Arial" panose="020B0604020202020204" pitchFamily="34" charset="0"/>
              </a:rPr>
              <a:t>, Sublime and our Pieces CLI</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The C# SDK we have has 2 parts - a Client SDK that provides a nice interface with some Pieces specific features, and an implementation of </a:t>
            </a:r>
            <a:r>
              <a:rPr lang="en-US" sz="1800" b="0" i="0" u="none" strike="noStrike" dirty="0" err="1">
                <a:solidFill>
                  <a:srgbClr val="000000"/>
                </a:solidFill>
                <a:effectLst/>
                <a:latin typeface="Arial" panose="020B0604020202020204" pitchFamily="34" charset="0"/>
              </a:rPr>
              <a:t>Microsoft.Extensions.AI</a:t>
            </a:r>
            <a:r>
              <a:rPr lang="en-US" sz="1800" b="0" i="0" u="none" strike="noStrike" dirty="0">
                <a:solidFill>
                  <a:srgbClr val="000000"/>
                </a:solidFill>
                <a:effectLst/>
                <a:latin typeface="Arial" panose="020B0604020202020204" pitchFamily="34" charset="0"/>
              </a:rPr>
              <a:t> using Pieces as the LLM.</a:t>
            </a:r>
            <a:endParaRPr lang="en-US"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Anyone .NET heard of </a:t>
            </a:r>
            <a:r>
              <a:rPr lang="en-US" sz="1800" b="0" i="0" u="none" strike="noStrike" dirty="0" err="1">
                <a:solidFill>
                  <a:srgbClr val="000000"/>
                </a:solidFill>
                <a:effectLst/>
                <a:latin typeface="Arial" panose="020B0604020202020204" pitchFamily="34" charset="0"/>
              </a:rPr>
              <a:t>Microsoft.Extensions.AI</a:t>
            </a:r>
            <a:r>
              <a:rPr lang="en-US" sz="1800" b="0" i="0" u="none" strike="noStrike" dirty="0">
                <a:solidFill>
                  <a:srgbClr val="000000"/>
                </a:solidFill>
                <a:effectLst/>
                <a:latin typeface="Arial" panose="020B0604020202020204" pitchFamily="34" charset="0"/>
              </a:rPr>
              <a:t>?</a:t>
            </a:r>
            <a:endParaRPr lang="en-US" b="0" i="0" u="none" strike="noStrike" dirty="0">
              <a:solidFill>
                <a:srgbClr val="000000"/>
              </a:solidFill>
              <a:effectLst/>
            </a:endParaRPr>
          </a:p>
          <a:p>
            <a:br>
              <a:rPr lang="en-US" b="0" i="0" u="none" strike="noStrike" dirty="0">
                <a:solidFill>
                  <a:srgbClr val="000000"/>
                </a:solidFill>
                <a:effectLst/>
              </a:rPr>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48163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r>
              <a:rPr lang="en-US"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If you are a .NET developer, then you can install the client .NET SDK, or the </a:t>
            </a:r>
            <a:r>
              <a:rPr lang="en-US" sz="1800" b="0" i="0" u="none" strike="noStrike" dirty="0" err="1">
                <a:solidFill>
                  <a:srgbClr val="000000"/>
                </a:solidFill>
                <a:effectLst/>
                <a:latin typeface="Arial" panose="020B0604020202020204" pitchFamily="34" charset="0"/>
              </a:rPr>
              <a:t>Pieces.Extensions.AI</a:t>
            </a:r>
            <a:r>
              <a:rPr lang="en-US" sz="1800" b="0" i="0" u="none" strike="noStrike" dirty="0">
                <a:solidFill>
                  <a:srgbClr val="000000"/>
                </a:solidFill>
                <a:effectLst/>
                <a:latin typeface="Arial" panose="020B0604020202020204" pitchFamily="34" charset="0"/>
              </a:rPr>
              <a:t> to have </a:t>
            </a:r>
            <a:r>
              <a:rPr lang="en-US" sz="1800" b="0" i="0" u="none" strike="noStrike" dirty="0" err="1">
                <a:solidFill>
                  <a:srgbClr val="000000"/>
                </a:solidFill>
                <a:effectLst/>
                <a:latin typeface="Arial" panose="020B0604020202020204" pitchFamily="34" charset="0"/>
              </a:rPr>
              <a:t>Microsoft.Extensions.AI</a:t>
            </a:r>
            <a:r>
              <a:rPr lang="en-US" sz="1800" b="0" i="0" u="none" strike="noStrike" dirty="0">
                <a:solidFill>
                  <a:srgbClr val="000000"/>
                </a:solidFill>
                <a:effectLst/>
                <a:latin typeface="Arial" panose="020B0604020202020204" pitchFamily="34" charset="0"/>
              </a:rPr>
              <a:t> compatibility.</a:t>
            </a:r>
            <a:endParaRPr lang="en-US" b="0" i="0" u="none" strike="noStrike" dirty="0">
              <a:solidFill>
                <a:srgbClr val="000000"/>
              </a:solidFill>
              <a:effectLst/>
            </a:endParaRPr>
          </a:p>
          <a:p>
            <a:br>
              <a:rPr lang="en-US" dirty="0"/>
            </a:br>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504161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Let’s write some code to build this copilot and learn about the concepts on the way. For simplicity I am hard coding the messages, but in a copilot you would have a way for the user to type their question.</a:t>
            </a:r>
            <a:endParaRPr lang="en-US" b="0" i="0" u="none" strike="noStrike" dirty="0">
              <a:solidFill>
                <a:srgbClr val="000000"/>
              </a:solidFill>
              <a:effectLst/>
            </a:endParaRPr>
          </a:p>
          <a:p>
            <a:pPr algn="l" rtl="0" fontAlgn="base">
              <a:buFont typeface="+mj-lt"/>
              <a:buAutoNum type="arabicPeriod"/>
            </a:pPr>
            <a:r>
              <a:rPr lang="en-US" sz="1800" b="0" i="0" u="none" strike="noStrike" dirty="0">
                <a:solidFill>
                  <a:srgbClr val="000000"/>
                </a:solidFill>
                <a:effectLst/>
                <a:latin typeface="Arial" panose="020B0604020202020204" pitchFamily="34" charset="0"/>
              </a:rPr>
              <a:t>Create a new console app using </a:t>
            </a:r>
            <a:r>
              <a:rPr lang="en-US" sz="1800" b="0" i="0" u="none" strike="noStrike" dirty="0" err="1">
                <a:solidFill>
                  <a:srgbClr val="000000"/>
                </a:solidFill>
                <a:effectLst/>
                <a:latin typeface="Arial" panose="020B0604020202020204" pitchFamily="34" charset="0"/>
              </a:rPr>
              <a:t>Pieces.Extensions.AI</a:t>
            </a:r>
            <a:endParaRPr lang="en-US" sz="1800" b="0" i="0" u="none" strike="noStrike"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Arial" panose="020B0604020202020204" pitchFamily="34" charset="0"/>
              </a:rPr>
              <a:t>Add the first, second, and third code snippet, then run. Chat message = prompt</a:t>
            </a:r>
          </a:p>
          <a:p>
            <a:pPr algn="l" rtl="0" fontAlgn="base">
              <a:buFont typeface="+mj-lt"/>
              <a:buAutoNum type="arabicPeriod"/>
            </a:pPr>
            <a:r>
              <a:rPr lang="en-US" sz="1800" b="0" i="0" u="none" strike="noStrike" dirty="0">
                <a:solidFill>
                  <a:srgbClr val="000000"/>
                </a:solidFill>
                <a:effectLst/>
                <a:latin typeface="Arial" panose="020B0604020202020204" pitchFamily="34" charset="0"/>
              </a:rPr>
              <a:t>Add the fourth then run</a:t>
            </a:r>
          </a:p>
          <a:p>
            <a:pPr algn="l" rtl="0" fontAlgn="base">
              <a:buFont typeface="+mj-lt"/>
              <a:buAutoNum type="arabicPeriod"/>
            </a:pPr>
            <a:r>
              <a:rPr lang="en-US" sz="1800" b="0" i="0" u="none" strike="noStrike" dirty="0">
                <a:solidFill>
                  <a:srgbClr val="000000"/>
                </a:solidFill>
                <a:effectLst/>
                <a:latin typeface="Arial" panose="020B0604020202020204" pitchFamily="34" charset="0"/>
              </a:rPr>
              <a:t>Walk through the chat messages collection that is being built up. Remember LLMs are stateless, so need the entire chat history.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57593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11/3/24 5:20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26289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7E66D-1416-DB29-CC7C-A5F7C9B5B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5105E-67CC-9E59-C354-1BAFA8497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E8BFB-24B3-3108-8631-D614A3EE9595}"/>
              </a:ext>
            </a:extLst>
          </p:cNvPr>
          <p:cNvSpPr>
            <a:spLocks noGrp="1"/>
          </p:cNvSpPr>
          <p:nvPr>
            <p:ph type="body" idx="1"/>
          </p:nvPr>
        </p:nvSpPr>
        <p:spPr/>
        <p:txBody>
          <a:bodyPr/>
          <a:lstStyle/>
          <a:p>
            <a:pPr algn="l" rtl="0"/>
            <a:r>
              <a:rPr lang="en-US" sz="1800" b="0" i="0" u="none" strike="noStrike" dirty="0">
                <a:solidFill>
                  <a:srgbClr val="000000"/>
                </a:solidFill>
                <a:effectLst/>
                <a:latin typeface="Arial" panose="020B0604020202020204" pitchFamily="34" charset="0"/>
              </a:rPr>
              <a:t>How did we make the conversation sound like R2? There’s another message type we can use - a system message.</a:t>
            </a:r>
            <a:endParaRPr lang="en-US" sz="4400" b="0" i="0" u="none" strike="noStrike" dirty="0">
              <a:solidFill>
                <a:srgbClr val="000000"/>
              </a:solidFill>
              <a:effectLst/>
            </a:endParaRPr>
          </a:p>
          <a:p>
            <a:pPr algn="l" rtl="0"/>
            <a:r>
              <a:rPr lang="en-US" sz="1800" b="0" i="0" u="none" strike="noStrike" dirty="0">
                <a:solidFill>
                  <a:srgbClr val="000000"/>
                </a:solidFill>
                <a:effectLst/>
                <a:latin typeface="Arial" panose="020B0604020202020204" pitchFamily="34" charset="0"/>
              </a:rPr>
              <a:t>This is sent at the start, and provides the LLM with basic instructions to follow.</a:t>
            </a:r>
            <a:endParaRPr lang="en-US" sz="4400" b="0" i="0" u="none" strike="noStrike" dirty="0">
              <a:solidFill>
                <a:srgbClr val="000000"/>
              </a:solidFill>
              <a:effectLst/>
            </a:endParaRPr>
          </a:p>
          <a:p>
            <a:pPr algn="l" rtl="0"/>
            <a:br>
              <a:rPr lang="en-US" sz="4400" b="0" i="0" u="none" strike="noStrike" dirty="0">
                <a:solidFill>
                  <a:srgbClr val="000000"/>
                </a:solidFill>
                <a:effectLst/>
              </a:rPr>
            </a:br>
            <a:r>
              <a:rPr lang="en-US" sz="1800" b="0" i="0" u="none" strike="noStrike" dirty="0">
                <a:solidFill>
                  <a:srgbClr val="000000"/>
                </a:solidFill>
                <a:effectLst/>
                <a:latin typeface="Arial" panose="020B0604020202020204" pitchFamily="34" charset="0"/>
              </a:rPr>
              <a:t>A lot of chat apps have custom system prompts to help guide them. For example, the Pieces system prompt tells the LLM to be a developer with a certain amount of experience who is skilled at answering questions. These system prompts can have a lot of control over the LLM.</a:t>
            </a:r>
            <a:endParaRPr lang="en-US" sz="4400" b="0" i="0" u="none" strike="noStrike" dirty="0">
              <a:solidFill>
                <a:srgbClr val="000000"/>
              </a:solidFill>
              <a:effectLst/>
            </a:endParaRPr>
          </a:p>
          <a:p>
            <a:br>
              <a:rPr lang="en-US" sz="4400" dirty="0"/>
            </a:br>
            <a:br>
              <a:rPr lang="en-US" sz="4400" dirty="0"/>
            </a:br>
            <a:endParaRPr lang="en-US" dirty="0"/>
          </a:p>
        </p:txBody>
      </p:sp>
      <p:sp>
        <p:nvSpPr>
          <p:cNvPr id="4" name="Header Placeholder 3">
            <a:extLst>
              <a:ext uri="{FF2B5EF4-FFF2-40B4-BE49-F238E27FC236}">
                <a16:creationId xmlns:a16="http://schemas.microsoft.com/office/drawing/2014/main" id="{6CCD54C9-DD8F-D1F8-453B-2AFACD93CB8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4C37F6E-3416-4684-C023-1D52C186DBB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A2C1930-9097-ABBA-8B6B-F1A1619D9A2A}"/>
              </a:ext>
            </a:extLst>
          </p:cNvPr>
          <p:cNvSpPr>
            <a:spLocks noGrp="1"/>
          </p:cNvSpPr>
          <p:nvPr>
            <p:ph type="dt" idx="1"/>
          </p:nvPr>
        </p:nvSpPr>
        <p:spPr/>
        <p:txBody>
          <a:bodyPr/>
          <a:lstStyle/>
          <a:p>
            <a:fld id="{386CE63F-9E7F-4C04-9D0D-FCA25A8E9E86}" type="datetime8">
              <a:rPr lang="en-US" smtClean="0"/>
              <a:t>11/1/24 2:04 PM</a:t>
            </a:fld>
            <a:endParaRPr lang="en-US"/>
          </a:p>
        </p:txBody>
      </p:sp>
      <p:sp>
        <p:nvSpPr>
          <p:cNvPr id="7" name="Slide Number Placeholder 6">
            <a:extLst>
              <a:ext uri="{FF2B5EF4-FFF2-40B4-BE49-F238E27FC236}">
                <a16:creationId xmlns:a16="http://schemas.microsoft.com/office/drawing/2014/main" id="{BA74B140-F11A-95EE-0DDA-FD3771DAD40F}"/>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65894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31162098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r>
              <a:rPr lang="en-US"/>
              <a:t>Click icon to add chart</a:t>
            </a:r>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r>
              <a:rPr lang="en-US"/>
              <a:t>Click icon to add chart</a:t>
            </a:r>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8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a:alphaModFix amt="0"/>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5754411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8683453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64076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825499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89659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29450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42306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3307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8572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1151596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817287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5750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1916999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402563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1209430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37499526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6778219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683197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0">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82" r:id="rId1"/>
    <p:sldLayoutId id="2147485656" r:id="rId2"/>
    <p:sldLayoutId id="2147485848" r:id="rId3"/>
    <p:sldLayoutId id="2147485594" r:id="rId4"/>
    <p:sldLayoutId id="2147485688" r:id="rId5"/>
    <p:sldLayoutId id="2147485708" r:id="rId6"/>
    <p:sldLayoutId id="2147485707" r:id="rId7"/>
    <p:sldLayoutId id="2147485576" r:id="rId8"/>
    <p:sldLayoutId id="2147485578" r:id="rId9"/>
    <p:sldLayoutId id="2147485564" r:id="rId10"/>
    <p:sldLayoutId id="2147485566" r:id="rId11"/>
    <p:sldLayoutId id="2147485647" r:id="rId12"/>
    <p:sldLayoutId id="2147485567" r:id="rId13"/>
    <p:sldLayoutId id="2147485709" r:id="rId14"/>
    <p:sldLayoutId id="2147485727" r:id="rId15"/>
    <p:sldLayoutId id="2147485729" r:id="rId16"/>
    <p:sldLayoutId id="2147485572" r:id="rId17"/>
    <p:sldLayoutId id="2147485586" r:id="rId18"/>
    <p:sldLayoutId id="2147485706" r:id="rId19"/>
    <p:sldLayoutId id="2147485528" r:id="rId20"/>
    <p:sldLayoutId id="2147485534" r:id="rId21"/>
    <p:sldLayoutId id="2147485590" r:id="rId22"/>
    <p:sldLayoutId id="2147485582" r:id="rId23"/>
    <p:sldLayoutId id="2147485718" r:id="rId24"/>
    <p:sldLayoutId id="2147485598" r:id="rId25"/>
    <p:sldLayoutId id="2147485597" r:id="rId26"/>
    <p:sldLayoutId id="2147485507" r:id="rId27"/>
    <p:sldLayoutId id="2147485538" r:id="rId28"/>
    <p:sldLayoutId id="2147485539" r:id="rId29"/>
    <p:sldLayoutId id="2147485540" r:id="rId30"/>
    <p:sldLayoutId id="2147485702" r:id="rId31"/>
    <p:sldLayoutId id="2147485504" r:id="rId32"/>
    <p:sldLayoutId id="2147485730" r:id="rId33"/>
    <p:sldLayoutId id="2147485689" r:id="rId34"/>
    <p:sldLayoutId id="2147485698" r:id="rId35"/>
    <p:sldLayoutId id="2147485640" r:id="rId36"/>
    <p:sldLayoutId id="2147485600" r:id="rId37"/>
    <p:sldLayoutId id="2147485463" r:id="rId38"/>
    <p:sldLayoutId id="2147485655" r:id="rId39"/>
    <p:sldLayoutId id="2147485725" r:id="rId40"/>
    <p:sldLayoutId id="2147485722" r:id="rId41"/>
    <p:sldLayoutId id="2147485638" r:id="rId42"/>
    <p:sldLayoutId id="2147485735" r:id="rId43"/>
    <p:sldLayoutId id="2147485736" r:id="rId44"/>
    <p:sldLayoutId id="2147485737" r:id="rId45"/>
    <p:sldLayoutId id="2147485738" r:id="rId46"/>
    <p:sldLayoutId id="2147485739" r:id="rId47"/>
    <p:sldLayoutId id="2147485740" r:id="rId48"/>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582171" y="965146"/>
            <a:ext cx="6367270" cy="4430322"/>
          </a:xfrm>
        </p:spPr>
        <p:txBody>
          <a:bodyPr/>
          <a:lstStyle/>
          <a:p>
            <a:r>
              <a:rPr lang="en-US" spc="-300" dirty="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The force is strong in LLMs</a:t>
            </a:r>
            <a:br>
              <a:rPr lang="en-US" spc="-300" dirty="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br>
            <a:r>
              <a:rPr lang="en-US" sz="3200" spc="-300" dirty="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Building a Star Wars inspired copilot</a:t>
            </a:r>
            <a:endParaRPr lang="en-US" spc="-300" dirty="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endParaRPr>
          </a:p>
        </p:txBody>
      </p:sp>
      <p:sp>
        <p:nvSpPr>
          <p:cNvPr id="3" name="Text Placeholder 2">
            <a:extLst>
              <a:ext uri="{FF2B5EF4-FFF2-40B4-BE49-F238E27FC236}">
                <a16:creationId xmlns:a16="http://schemas.microsoft.com/office/drawing/2014/main" id="{AFCDD712-F159-EBF5-F6F6-1AF98407E8FD}"/>
              </a:ext>
            </a:extLst>
          </p:cNvPr>
          <p:cNvSpPr>
            <a:spLocks noGrp="1"/>
          </p:cNvSpPr>
          <p:nvPr>
            <p:ph type="body" sz="quarter" idx="10"/>
          </p:nvPr>
        </p:nvSpPr>
        <p:spPr>
          <a:xfrm>
            <a:off x="582613" y="4345640"/>
            <a:ext cx="5430837" cy="2179058"/>
          </a:xfrm>
        </p:spPr>
        <p:txBody>
          <a:bodyPr/>
          <a:lstStyle/>
          <a:p>
            <a:r>
              <a:rPr lang="en-US" sz="2400" dirty="0">
                <a:latin typeface="Open Sans"/>
                <a:ea typeface="Open Sans"/>
                <a:cs typeface="Open Sans"/>
              </a:rPr>
              <a:t>Jim Bennett</a:t>
            </a:r>
          </a:p>
          <a:p>
            <a:endParaRPr lang="en-US" dirty="0">
              <a:latin typeface="Open Sans"/>
              <a:ea typeface="Open Sans"/>
              <a:cs typeface="Open Sans"/>
            </a:endParaRPr>
          </a:p>
          <a:p>
            <a:r>
              <a:rPr lang="en-US" sz="1600" b="0" dirty="0">
                <a:latin typeface="Open Sans"/>
                <a:ea typeface="Open Sans"/>
                <a:cs typeface="Open Sans"/>
              </a:rPr>
              <a:t>Head of developer advocacy</a:t>
            </a:r>
          </a:p>
          <a:p>
            <a:r>
              <a:rPr lang="en-US" sz="1600" b="0" dirty="0">
                <a:latin typeface="Open Sans"/>
                <a:ea typeface="Open Sans"/>
                <a:cs typeface="Open Sans"/>
              </a:rPr>
              <a:t>Pieces for Developers</a:t>
            </a:r>
          </a:p>
          <a:p>
            <a:endParaRPr lang="en-US" sz="1600" b="0" dirty="0">
              <a:latin typeface="Open Sans"/>
              <a:ea typeface="Open Sans"/>
              <a:cs typeface="Open Sans"/>
            </a:endParaRPr>
          </a:p>
          <a:p>
            <a:r>
              <a:rPr lang="en-US" sz="1600" b="0" dirty="0">
                <a:latin typeface="Open Sans"/>
                <a:ea typeface="Open Sans"/>
                <a:cs typeface="Open Sans"/>
              </a:rPr>
              <a:t>@</a:t>
            </a:r>
            <a:r>
              <a:rPr lang="en-US" sz="1600" b="0" dirty="0" err="1">
                <a:latin typeface="Open Sans"/>
                <a:ea typeface="Open Sans"/>
                <a:cs typeface="Open Sans"/>
              </a:rPr>
              <a:t>JimBobBennett</a:t>
            </a:r>
            <a:endParaRPr lang="en-US" sz="1600" b="0" dirty="0">
              <a:latin typeface="Open Sans"/>
              <a:ea typeface="Open Sans"/>
              <a:cs typeface="Open Sans"/>
            </a:endParaRPr>
          </a:p>
          <a:p>
            <a:r>
              <a:rPr lang="en-US" sz="1600" b="0" dirty="0" err="1">
                <a:latin typeface="Open Sans"/>
                <a:ea typeface="Open Sans"/>
                <a:cs typeface="Open Sans"/>
              </a:rPr>
              <a:t>Linktr.ee</a:t>
            </a:r>
            <a:r>
              <a:rPr lang="en-US" sz="1600" b="0" dirty="0">
                <a:latin typeface="Open Sans"/>
                <a:ea typeface="Open Sans"/>
                <a:cs typeface="Open Sans"/>
              </a:rPr>
              <a:t>/</a:t>
            </a:r>
            <a:r>
              <a:rPr lang="en-US" sz="1600" b="0" dirty="0" err="1">
                <a:latin typeface="Open Sans"/>
                <a:ea typeface="Open Sans"/>
                <a:cs typeface="Open Sans"/>
              </a:rPr>
              <a:t>jimbobbennett</a:t>
            </a:r>
            <a:endParaRPr lang="en-US" sz="1600" b="0" dirty="0">
              <a:latin typeface="Open Sans"/>
              <a:ea typeface="Open Sans"/>
              <a:cs typeface="Open Sans"/>
            </a:endParaRPr>
          </a:p>
        </p:txBody>
      </p:sp>
    </p:spTree>
    <p:extLst>
      <p:ext uri="{BB962C8B-B14F-4D97-AF65-F5344CB8AC3E}">
        <p14:creationId xmlns:p14="http://schemas.microsoft.com/office/powerpoint/2010/main" val="22989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874E3-F947-960A-1CD7-3398F3CC3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C982C-561E-02F4-F89F-96700EB26997}"/>
              </a:ext>
            </a:extLst>
          </p:cNvPr>
          <p:cNvSpPr>
            <a:spLocks noGrp="1"/>
          </p:cNvSpPr>
          <p:nvPr>
            <p:ph type="title"/>
          </p:nvPr>
        </p:nvSpPr>
        <p:spPr>
          <a:xfrm>
            <a:off x="584201" y="2483568"/>
            <a:ext cx="4158362" cy="1231106"/>
          </a:xfrm>
        </p:spPr>
        <p:txBody>
          <a:bodyPr/>
          <a:lstStyle/>
          <a:p>
            <a:r>
              <a:rPr lang="en-US" dirty="0"/>
              <a:t>Let’s write some code</a:t>
            </a:r>
          </a:p>
        </p:txBody>
      </p:sp>
      <p:pic>
        <p:nvPicPr>
          <p:cNvPr id="6" name="Picture Placeholder 5" descr="A computer on a table&#10;&#10;Description automatically generated">
            <a:extLst>
              <a:ext uri="{FF2B5EF4-FFF2-40B4-BE49-F238E27FC236}">
                <a16:creationId xmlns:a16="http://schemas.microsoft.com/office/drawing/2014/main" id="{9E07883A-58C8-BE72-B55E-1C324D27CF15}"/>
              </a:ext>
            </a:extLst>
          </p:cNvPr>
          <p:cNvPicPr>
            <a:picLocks noGrp="1" noChangeAspect="1"/>
          </p:cNvPicPr>
          <p:nvPr>
            <p:ph type="pic" sz="quarter" idx="21"/>
          </p:nvPr>
        </p:nvPicPr>
        <p:blipFill>
          <a:blip r:embed="rId3"/>
          <a:srcRect t="1132" b="1132"/>
          <a:stretch>
            <a:fillRect/>
          </a:stretch>
        </p:blipFill>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579270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03C1-2F4A-0CA9-BBF0-FA3867E99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4BE70-3D1D-B171-BBC5-AF150117A641}"/>
              </a:ext>
            </a:extLst>
          </p:cNvPr>
          <p:cNvSpPr>
            <a:spLocks noGrp="1"/>
          </p:cNvSpPr>
          <p:nvPr>
            <p:ph type="title"/>
          </p:nvPr>
        </p:nvSpPr>
        <p:spPr>
          <a:xfrm>
            <a:off x="570960" y="1724627"/>
            <a:ext cx="11050081" cy="615553"/>
          </a:xfrm>
        </p:spPr>
        <p:txBody>
          <a:bodyPr/>
          <a:lstStyle/>
          <a:p>
            <a:r>
              <a:rPr lang="en-US" dirty="0"/>
              <a:t>What was sent to the LLM?</a:t>
            </a:r>
          </a:p>
        </p:txBody>
      </p:sp>
      <p:sp>
        <p:nvSpPr>
          <p:cNvPr id="3" name="Text Placeholder 2">
            <a:extLst>
              <a:ext uri="{FF2B5EF4-FFF2-40B4-BE49-F238E27FC236}">
                <a16:creationId xmlns:a16="http://schemas.microsoft.com/office/drawing/2014/main" id="{760D6C3F-04E1-1237-A103-10A046C3C404}"/>
              </a:ext>
            </a:extLst>
          </p:cNvPr>
          <p:cNvSpPr>
            <a:spLocks noGrp="1"/>
          </p:cNvSpPr>
          <p:nvPr>
            <p:ph type="body" sz="quarter" idx="16"/>
          </p:nvPr>
        </p:nvSpPr>
        <p:spPr>
          <a:xfrm>
            <a:off x="3416860" y="3643932"/>
            <a:ext cx="2313432" cy="1107996"/>
          </a:xfrm>
        </p:spPr>
        <p:txBody>
          <a:bodyPr/>
          <a:lstStyle/>
          <a:p>
            <a:pPr algn="l"/>
            <a:r>
              <a:rPr lang="en-US" dirty="0"/>
              <a:t>How can I create a ”Hello World” application in C#?</a:t>
            </a:r>
          </a:p>
          <a:p>
            <a:pPr algn="l"/>
            <a:endParaRPr lang="en-US" dirty="0"/>
          </a:p>
        </p:txBody>
      </p:sp>
      <p:sp>
        <p:nvSpPr>
          <p:cNvPr id="4" name="Text Placeholder 3">
            <a:extLst>
              <a:ext uri="{FF2B5EF4-FFF2-40B4-BE49-F238E27FC236}">
                <a16:creationId xmlns:a16="http://schemas.microsoft.com/office/drawing/2014/main" id="{2E9B9666-B730-72B7-0386-3428D89596E9}"/>
              </a:ext>
            </a:extLst>
          </p:cNvPr>
          <p:cNvSpPr>
            <a:spLocks noGrp="1"/>
          </p:cNvSpPr>
          <p:nvPr>
            <p:ph type="body" sz="quarter" idx="17"/>
          </p:nvPr>
        </p:nvSpPr>
        <p:spPr>
          <a:xfrm>
            <a:off x="6560424" y="3643932"/>
            <a:ext cx="2313432" cy="1384995"/>
          </a:xfrm>
        </p:spPr>
        <p:txBody>
          <a:bodyPr/>
          <a:lstStyle/>
          <a:p>
            <a:pPr algn="l"/>
            <a:r>
              <a:rPr lang="en-US" dirty="0"/>
              <a:t>You can create a ”Hello World” application in C# by using the following code…</a:t>
            </a:r>
          </a:p>
        </p:txBody>
      </p:sp>
      <p:sp>
        <p:nvSpPr>
          <p:cNvPr id="5" name="Text Placeholder 4">
            <a:extLst>
              <a:ext uri="{FF2B5EF4-FFF2-40B4-BE49-F238E27FC236}">
                <a16:creationId xmlns:a16="http://schemas.microsoft.com/office/drawing/2014/main" id="{C1DA0FBD-34F1-88B8-086F-208A9EE5CD2B}"/>
              </a:ext>
            </a:extLst>
          </p:cNvPr>
          <p:cNvSpPr>
            <a:spLocks noGrp="1"/>
          </p:cNvSpPr>
          <p:nvPr>
            <p:ph type="body" sz="quarter" idx="18"/>
          </p:nvPr>
        </p:nvSpPr>
        <p:spPr>
          <a:xfrm>
            <a:off x="9703987" y="3643932"/>
            <a:ext cx="2313432" cy="830997"/>
          </a:xfrm>
        </p:spPr>
        <p:txBody>
          <a:bodyPr/>
          <a:lstStyle/>
          <a:p>
            <a:pPr algn="l"/>
            <a:r>
              <a:rPr lang="en-US" dirty="0"/>
              <a:t>How can I make this a “Hello There” application?</a:t>
            </a:r>
          </a:p>
        </p:txBody>
      </p:sp>
      <p:sp>
        <p:nvSpPr>
          <p:cNvPr id="6" name="Text Placeholder 5">
            <a:extLst>
              <a:ext uri="{FF2B5EF4-FFF2-40B4-BE49-F238E27FC236}">
                <a16:creationId xmlns:a16="http://schemas.microsoft.com/office/drawing/2014/main" id="{4D1DDDD2-321F-DBD7-D239-A44F9628F59E}"/>
              </a:ext>
            </a:extLst>
          </p:cNvPr>
          <p:cNvSpPr>
            <a:spLocks noGrp="1"/>
          </p:cNvSpPr>
          <p:nvPr>
            <p:ph type="body" sz="quarter" idx="20"/>
          </p:nvPr>
        </p:nvSpPr>
        <p:spPr>
          <a:xfrm>
            <a:off x="6560421" y="3132819"/>
            <a:ext cx="1718105" cy="430887"/>
          </a:xfrm>
        </p:spPr>
        <p:txBody>
          <a:bodyPr/>
          <a:lstStyle/>
          <a:p>
            <a:pPr algn="l"/>
            <a:r>
              <a:rPr lang="en-US" sz="2800" dirty="0"/>
              <a:t>Assistant</a:t>
            </a:r>
            <a:endParaRPr lang="en-US" dirty="0"/>
          </a:p>
        </p:txBody>
      </p:sp>
      <p:sp>
        <p:nvSpPr>
          <p:cNvPr id="7" name="Text Placeholder 6">
            <a:extLst>
              <a:ext uri="{FF2B5EF4-FFF2-40B4-BE49-F238E27FC236}">
                <a16:creationId xmlns:a16="http://schemas.microsoft.com/office/drawing/2014/main" id="{B7F84363-D741-9C69-3367-C41E04DE75E8}"/>
              </a:ext>
            </a:extLst>
          </p:cNvPr>
          <p:cNvSpPr>
            <a:spLocks noGrp="1"/>
          </p:cNvSpPr>
          <p:nvPr>
            <p:ph type="body" sz="quarter" idx="21"/>
          </p:nvPr>
        </p:nvSpPr>
        <p:spPr>
          <a:xfrm>
            <a:off x="3416860" y="3132819"/>
            <a:ext cx="1718105" cy="430887"/>
          </a:xfrm>
        </p:spPr>
        <p:txBody>
          <a:bodyPr/>
          <a:lstStyle/>
          <a:p>
            <a:pPr algn="l"/>
            <a:r>
              <a:rPr lang="en-US" sz="2800" dirty="0"/>
              <a:t>User</a:t>
            </a:r>
            <a:endParaRPr lang="en-US" dirty="0"/>
          </a:p>
        </p:txBody>
      </p:sp>
      <p:sp>
        <p:nvSpPr>
          <p:cNvPr id="8" name="Text Placeholder 7">
            <a:extLst>
              <a:ext uri="{FF2B5EF4-FFF2-40B4-BE49-F238E27FC236}">
                <a16:creationId xmlns:a16="http://schemas.microsoft.com/office/drawing/2014/main" id="{CA849E2D-5187-54C0-125B-B6D2CA649384}"/>
              </a:ext>
            </a:extLst>
          </p:cNvPr>
          <p:cNvSpPr>
            <a:spLocks noGrp="1"/>
          </p:cNvSpPr>
          <p:nvPr>
            <p:ph type="body" sz="quarter" idx="22"/>
          </p:nvPr>
        </p:nvSpPr>
        <p:spPr>
          <a:xfrm>
            <a:off x="9703985" y="3163596"/>
            <a:ext cx="1718105" cy="369332"/>
          </a:xfrm>
        </p:spPr>
        <p:txBody>
          <a:bodyPr/>
          <a:lstStyle/>
          <a:p>
            <a:pPr algn="l"/>
            <a:r>
              <a:rPr lang="en-US" sz="2400" dirty="0"/>
              <a:t>User</a:t>
            </a:r>
            <a:endParaRPr lang="en-US" dirty="0"/>
          </a:p>
        </p:txBody>
      </p:sp>
      <p:sp>
        <p:nvSpPr>
          <p:cNvPr id="9" name="Text Placeholder 2">
            <a:extLst>
              <a:ext uri="{FF2B5EF4-FFF2-40B4-BE49-F238E27FC236}">
                <a16:creationId xmlns:a16="http://schemas.microsoft.com/office/drawing/2014/main" id="{CD147DCF-E90C-1F0A-1D9E-AB9A8E7BB928}"/>
              </a:ext>
            </a:extLst>
          </p:cNvPr>
          <p:cNvSpPr txBox="1">
            <a:spLocks/>
          </p:cNvSpPr>
          <p:nvPr/>
        </p:nvSpPr>
        <p:spPr>
          <a:xfrm>
            <a:off x="273296" y="3643932"/>
            <a:ext cx="2313432" cy="1384995"/>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t>Answer everything in the style of Luke Skywalker from Star Wars…</a:t>
            </a:r>
          </a:p>
          <a:p>
            <a:pPr algn="l"/>
            <a:endParaRPr lang="en-US" dirty="0"/>
          </a:p>
        </p:txBody>
      </p:sp>
      <p:sp>
        <p:nvSpPr>
          <p:cNvPr id="10" name="Text Placeholder 6">
            <a:extLst>
              <a:ext uri="{FF2B5EF4-FFF2-40B4-BE49-F238E27FC236}">
                <a16:creationId xmlns:a16="http://schemas.microsoft.com/office/drawing/2014/main" id="{8BA27BDA-AB2C-630D-FAC2-619B83565E73}"/>
              </a:ext>
            </a:extLst>
          </p:cNvPr>
          <p:cNvSpPr txBox="1">
            <a:spLocks/>
          </p:cNvSpPr>
          <p:nvPr/>
        </p:nvSpPr>
        <p:spPr>
          <a:xfrm>
            <a:off x="273296" y="3132820"/>
            <a:ext cx="1718105" cy="430887"/>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48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2800" dirty="0"/>
              <a:t>System</a:t>
            </a:r>
            <a:endParaRPr lang="en-US" dirty="0"/>
          </a:p>
        </p:txBody>
      </p:sp>
    </p:spTree>
    <p:extLst>
      <p:ext uri="{BB962C8B-B14F-4D97-AF65-F5344CB8AC3E}">
        <p14:creationId xmlns:p14="http://schemas.microsoft.com/office/powerpoint/2010/main" val="3889760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5A755-F11E-6730-A885-D4821EEBDDBB}"/>
            </a:ext>
          </a:extLst>
        </p:cNvPr>
        <p:cNvGrpSpPr/>
        <p:nvPr/>
      </p:nvGrpSpPr>
      <p:grpSpPr>
        <a:xfrm>
          <a:off x="0" y="0"/>
          <a:ext cx="0" cy="0"/>
          <a:chOff x="0" y="0"/>
          <a:chExt cx="0" cy="0"/>
        </a:xfrm>
      </p:grpSpPr>
      <p:pic>
        <p:nvPicPr>
          <p:cNvPr id="6" name="Picture Placeholder 5" descr="A person touching a robot&#10;&#10;Description automatically generated">
            <a:extLst>
              <a:ext uri="{FF2B5EF4-FFF2-40B4-BE49-F238E27FC236}">
                <a16:creationId xmlns:a16="http://schemas.microsoft.com/office/drawing/2014/main" id="{5387DA6B-2075-002C-5199-5EA194323DD4}"/>
              </a:ext>
            </a:extLst>
          </p:cNvPr>
          <p:cNvPicPr>
            <a:picLocks noGrp="1" noChangeAspect="1"/>
          </p:cNvPicPr>
          <p:nvPr>
            <p:ph type="pic" sz="quarter" idx="10"/>
          </p:nvPr>
        </p:nvPicPr>
        <p:blipFill>
          <a:blip r:embed="rId3"/>
          <a:srcRect l="109" r="109"/>
          <a:stretch>
            <a:fillRect/>
          </a:stretch>
        </p:blipFill>
        <p:spPr/>
      </p:pic>
    </p:spTree>
    <p:extLst>
      <p:ext uri="{BB962C8B-B14F-4D97-AF65-F5344CB8AC3E}">
        <p14:creationId xmlns:p14="http://schemas.microsoft.com/office/powerpoint/2010/main" val="5027624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0DBD3-C8BF-5F03-5722-3E5031B32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BC327-1A54-4140-B31F-B961FEAEA690}"/>
              </a:ext>
            </a:extLst>
          </p:cNvPr>
          <p:cNvSpPr>
            <a:spLocks noGrp="1"/>
          </p:cNvSpPr>
          <p:nvPr>
            <p:ph type="title"/>
          </p:nvPr>
        </p:nvSpPr>
        <p:spPr>
          <a:xfrm>
            <a:off x="584201" y="2483568"/>
            <a:ext cx="4158362" cy="1231106"/>
          </a:xfrm>
        </p:spPr>
        <p:txBody>
          <a:bodyPr/>
          <a:lstStyle/>
          <a:p>
            <a:r>
              <a:rPr lang="en-US" dirty="0"/>
              <a:t>Let’s write some code</a:t>
            </a:r>
          </a:p>
        </p:txBody>
      </p:sp>
      <p:pic>
        <p:nvPicPr>
          <p:cNvPr id="6" name="Picture Placeholder 5" descr="A computer on a table&#10;&#10;Description automatically generated">
            <a:extLst>
              <a:ext uri="{FF2B5EF4-FFF2-40B4-BE49-F238E27FC236}">
                <a16:creationId xmlns:a16="http://schemas.microsoft.com/office/drawing/2014/main" id="{599638DE-1CC5-AFF5-8DD4-C79443D1F672}"/>
              </a:ext>
            </a:extLst>
          </p:cNvPr>
          <p:cNvPicPr>
            <a:picLocks noGrp="1" noChangeAspect="1"/>
          </p:cNvPicPr>
          <p:nvPr>
            <p:ph type="pic" sz="quarter" idx="21"/>
          </p:nvPr>
        </p:nvPicPr>
        <p:blipFill>
          <a:blip r:embed="rId3"/>
          <a:srcRect t="1132" b="1132"/>
          <a:stretch>
            <a:fillRect/>
          </a:stretch>
        </p:blipFill>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7645023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585E1-A5C4-7F26-ACD2-4FDD3E5FCE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3ACFA-0285-6426-C773-D1C9B1B302DD}"/>
              </a:ext>
            </a:extLst>
          </p:cNvPr>
          <p:cNvSpPr>
            <a:spLocks noGrp="1"/>
          </p:cNvSpPr>
          <p:nvPr>
            <p:ph type="title"/>
          </p:nvPr>
        </p:nvSpPr>
        <p:spPr>
          <a:xfrm>
            <a:off x="584201" y="1868015"/>
            <a:ext cx="4158362" cy="1846659"/>
          </a:xfrm>
        </p:spPr>
        <p:txBody>
          <a:bodyPr/>
          <a:lstStyle/>
          <a:p>
            <a:r>
              <a:rPr lang="en-US" dirty="0"/>
              <a:t>What gets added as context?</a:t>
            </a:r>
          </a:p>
        </p:txBody>
      </p:sp>
      <p:pic>
        <p:nvPicPr>
          <p:cNvPr id="7" name="Picture Placeholder 6" descr="A cartoon of a robot washing clothes&#10;&#10;Description automatically generated">
            <a:extLst>
              <a:ext uri="{FF2B5EF4-FFF2-40B4-BE49-F238E27FC236}">
                <a16:creationId xmlns:a16="http://schemas.microsoft.com/office/drawing/2014/main" id="{1262DE15-7798-0402-2E4C-4239BA314330}"/>
              </a:ext>
            </a:extLst>
          </p:cNvPr>
          <p:cNvPicPr>
            <a:picLocks noGrp="1" noChangeAspect="1"/>
          </p:cNvPicPr>
          <p:nvPr>
            <p:ph type="pic" sz="quarter" idx="21"/>
          </p:nvPr>
        </p:nvPicPr>
        <p:blipFill>
          <a:blip r:embed="rId3"/>
          <a:srcRect t="1132" b="1132"/>
          <a:stretch>
            <a:fillRect/>
          </a:stretch>
        </p:blipFill>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7541142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16867-150D-FB8F-72D1-DCB55398A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BB90A-C59A-0554-791E-3A13EA0B6D61}"/>
              </a:ext>
            </a:extLst>
          </p:cNvPr>
          <p:cNvSpPr>
            <a:spLocks noGrp="1"/>
          </p:cNvSpPr>
          <p:nvPr>
            <p:ph type="title"/>
          </p:nvPr>
        </p:nvSpPr>
        <p:spPr>
          <a:xfrm>
            <a:off x="584201" y="1868015"/>
            <a:ext cx="4158362" cy="1846659"/>
          </a:xfrm>
        </p:spPr>
        <p:txBody>
          <a:bodyPr/>
          <a:lstStyle/>
          <a:p>
            <a:r>
              <a:rPr lang="en-US" dirty="0"/>
              <a:t>RAG – retrieval augmented generation</a:t>
            </a:r>
          </a:p>
        </p:txBody>
      </p:sp>
      <p:pic>
        <p:nvPicPr>
          <p:cNvPr id="7" name="Picture Placeholder 6">
            <a:extLst>
              <a:ext uri="{FF2B5EF4-FFF2-40B4-BE49-F238E27FC236}">
                <a16:creationId xmlns:a16="http://schemas.microsoft.com/office/drawing/2014/main" id="{4CB04171-D69A-DA10-6AE0-0FD1E3B66392}"/>
              </a:ext>
            </a:extLst>
          </p:cNvPr>
          <p:cNvPicPr>
            <a:picLocks noGrp="1" noChangeAspect="1"/>
          </p:cNvPicPr>
          <p:nvPr>
            <p:ph type="pic" sz="quarter" idx="21"/>
          </p:nvPr>
        </p:nvPicPr>
        <p:blipFill>
          <a:blip r:embed="rId3"/>
          <a:srcRect t="1147" b="1147"/>
          <a:stretch/>
        </p:blipFill>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0701781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C6BAE-D126-6F1C-ED15-5FA5F33916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55287-14B5-7567-1162-2FF452756D19}"/>
              </a:ext>
            </a:extLst>
          </p:cNvPr>
          <p:cNvSpPr>
            <a:spLocks noGrp="1"/>
          </p:cNvSpPr>
          <p:nvPr>
            <p:ph type="title"/>
          </p:nvPr>
        </p:nvSpPr>
        <p:spPr>
          <a:xfrm>
            <a:off x="584201" y="2483568"/>
            <a:ext cx="4158362" cy="1231106"/>
          </a:xfrm>
        </p:spPr>
        <p:txBody>
          <a:bodyPr/>
          <a:lstStyle/>
          <a:p>
            <a:r>
              <a:rPr lang="en-US" dirty="0"/>
              <a:t>Relevancy detection</a:t>
            </a:r>
          </a:p>
        </p:txBody>
      </p:sp>
      <p:pic>
        <p:nvPicPr>
          <p:cNvPr id="7" name="Picture Placeholder 6">
            <a:extLst>
              <a:ext uri="{FF2B5EF4-FFF2-40B4-BE49-F238E27FC236}">
                <a16:creationId xmlns:a16="http://schemas.microsoft.com/office/drawing/2014/main" id="{BF47FDDD-A233-BB9F-4B65-B0421F8F0BED}"/>
              </a:ext>
            </a:extLst>
          </p:cNvPr>
          <p:cNvPicPr>
            <a:picLocks noGrp="1" noChangeAspect="1"/>
          </p:cNvPicPr>
          <p:nvPr>
            <p:ph type="pic" sz="quarter" idx="21"/>
          </p:nvPr>
        </p:nvPicPr>
        <p:blipFill>
          <a:blip r:embed="rId3"/>
          <a:srcRect t="1147" b="1147"/>
          <a:stretch/>
        </p:blipFill>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590298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00750-7F9B-FEEE-672C-CB4DC5978323}"/>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C252ED9-8B96-5633-3709-993FD2A9268E}"/>
              </a:ext>
            </a:extLst>
          </p:cNvPr>
          <p:cNvPicPr>
            <a:picLocks noGrp="1" noChangeAspect="1"/>
          </p:cNvPicPr>
          <p:nvPr>
            <p:ph type="pic" sz="quarter" idx="10"/>
          </p:nvPr>
        </p:nvPicPr>
        <p:blipFill>
          <a:blip r:embed="rId3"/>
          <a:srcRect l="12039" r="12039"/>
          <a:stretch>
            <a:fillRect/>
          </a:stretch>
        </p:blipFill>
        <p:spPr/>
      </p:pic>
    </p:spTree>
    <p:extLst>
      <p:ext uri="{BB962C8B-B14F-4D97-AF65-F5344CB8AC3E}">
        <p14:creationId xmlns:p14="http://schemas.microsoft.com/office/powerpoint/2010/main" val="12429134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B03F6-701D-9DA2-F02F-57AE9344D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78D32D-CB8B-6475-E5A9-5C8FF89DD7B3}"/>
              </a:ext>
            </a:extLst>
          </p:cNvPr>
          <p:cNvSpPr>
            <a:spLocks noGrp="1"/>
          </p:cNvSpPr>
          <p:nvPr>
            <p:ph type="title"/>
          </p:nvPr>
        </p:nvSpPr>
        <p:spPr>
          <a:xfrm>
            <a:off x="584201" y="2483568"/>
            <a:ext cx="4158362" cy="1231106"/>
          </a:xfrm>
        </p:spPr>
        <p:txBody>
          <a:bodyPr/>
          <a:lstStyle/>
          <a:p>
            <a:r>
              <a:rPr lang="en-US" dirty="0"/>
              <a:t>Let’s write some code</a:t>
            </a:r>
          </a:p>
        </p:txBody>
      </p:sp>
      <p:pic>
        <p:nvPicPr>
          <p:cNvPr id="6" name="Picture Placeholder 5" descr="A computer on a table&#10;&#10;Description automatically generated">
            <a:extLst>
              <a:ext uri="{FF2B5EF4-FFF2-40B4-BE49-F238E27FC236}">
                <a16:creationId xmlns:a16="http://schemas.microsoft.com/office/drawing/2014/main" id="{88C0CDB5-96FB-F43C-3832-7966A50C3ED0}"/>
              </a:ext>
            </a:extLst>
          </p:cNvPr>
          <p:cNvPicPr>
            <a:picLocks noGrp="1" noChangeAspect="1"/>
          </p:cNvPicPr>
          <p:nvPr>
            <p:ph type="pic" sz="quarter" idx="21"/>
          </p:nvPr>
        </p:nvPicPr>
        <p:blipFill>
          <a:blip r:embed="rId3"/>
          <a:srcRect t="1132" b="1132"/>
          <a:stretch>
            <a:fillRect/>
          </a:stretch>
        </p:blipFill>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703998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3D369-8DED-1509-FB1A-661E60FB7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4F255-D47D-232B-AC05-B0C3B25B8794}"/>
              </a:ext>
            </a:extLst>
          </p:cNvPr>
          <p:cNvSpPr>
            <a:spLocks noGrp="1"/>
          </p:cNvSpPr>
          <p:nvPr>
            <p:ph type="title"/>
          </p:nvPr>
        </p:nvSpPr>
        <p:spPr>
          <a:xfrm>
            <a:off x="584201" y="379465"/>
            <a:ext cx="4158362" cy="1231106"/>
          </a:xfrm>
        </p:spPr>
        <p:txBody>
          <a:bodyPr/>
          <a:lstStyle/>
          <a:p>
            <a:r>
              <a:rPr lang="en-US" dirty="0"/>
              <a:t>What have we learned today?</a:t>
            </a:r>
          </a:p>
        </p:txBody>
      </p:sp>
      <p:sp>
        <p:nvSpPr>
          <p:cNvPr id="3" name="TextBox 2">
            <a:extLst>
              <a:ext uri="{FF2B5EF4-FFF2-40B4-BE49-F238E27FC236}">
                <a16:creationId xmlns:a16="http://schemas.microsoft.com/office/drawing/2014/main" id="{B55AAD72-3996-89D3-B798-7D4702B51218}"/>
              </a:ext>
            </a:extLst>
          </p:cNvPr>
          <p:cNvSpPr txBox="1"/>
          <p:nvPr/>
        </p:nvSpPr>
        <p:spPr>
          <a:xfrm>
            <a:off x="584201" y="1686737"/>
            <a:ext cx="5748233" cy="4105804"/>
          </a:xfrm>
          <a:prstGeom prst="rect">
            <a:avLst/>
          </a:prstGeom>
          <a:noFill/>
        </p:spPr>
        <p:txBody>
          <a:bodyPr wrap="square" lIns="0" tIns="0" rIns="0" bIns="0" rtlCol="0">
            <a:spAutoFit/>
          </a:bodyPr>
          <a:lstStyle/>
          <a:p>
            <a:pPr marL="342900" indent="-342900" algn="l">
              <a:lnSpc>
                <a:spcPct val="150000"/>
              </a:lnSpc>
              <a:buFont typeface="Arial" panose="020B0604020202020204" pitchFamily="34" charset="0"/>
              <a:buChar char="•"/>
            </a:pPr>
            <a:r>
              <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Copilots are tools that leverage LLMs to help you</a:t>
            </a:r>
          </a:p>
          <a:p>
            <a:pPr marL="342900" indent="-342900" algn="l">
              <a:lnSpc>
                <a:spcPct val="150000"/>
              </a:lnSpc>
              <a:buFont typeface="Arial" panose="020B0604020202020204" pitchFamily="34" charset="0"/>
              <a:buChar char="•"/>
            </a:pPr>
            <a:r>
              <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As LLMs are stateless, you have to send the entire conversation history</a:t>
            </a:r>
          </a:p>
          <a:p>
            <a:pPr marL="342900" indent="-342900" algn="l">
              <a:lnSpc>
                <a:spcPct val="150000"/>
              </a:lnSpc>
              <a:buFont typeface="Arial" panose="020B0604020202020204" pitchFamily="34" charset="0"/>
              <a:buChar char="•"/>
            </a:pPr>
            <a:r>
              <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You can send extra context to an LLM such as files, folders</a:t>
            </a:r>
          </a:p>
          <a:p>
            <a:pPr marL="342900" indent="-342900" algn="l">
              <a:lnSpc>
                <a:spcPct val="150000"/>
              </a:lnSpc>
              <a:buFont typeface="Arial" panose="020B0604020202020204" pitchFamily="34" charset="0"/>
              <a:buChar char="•"/>
            </a:pPr>
            <a:r>
              <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Tools like Pieces make it easier to build copilots as they provide a lot of the functionality you need</a:t>
            </a:r>
          </a:p>
        </p:txBody>
      </p:sp>
      <p:pic>
        <p:nvPicPr>
          <p:cNvPr id="8" name="Picture Placeholder 7">
            <a:extLst>
              <a:ext uri="{FF2B5EF4-FFF2-40B4-BE49-F238E27FC236}">
                <a16:creationId xmlns:a16="http://schemas.microsoft.com/office/drawing/2014/main" id="{4A4ECD72-ABD2-F611-B95F-182A40714682}"/>
              </a:ext>
            </a:extLst>
          </p:cNvPr>
          <p:cNvPicPr>
            <a:picLocks noGrp="1" noChangeAspect="1"/>
          </p:cNvPicPr>
          <p:nvPr>
            <p:ph type="pic" sz="quarter" idx="21"/>
          </p:nvPr>
        </p:nvPicPr>
        <p:blipFill>
          <a:blip r:embed="rId3"/>
          <a:srcRect t="1147" b="1147"/>
          <a:stretch/>
        </p:blipFill>
        <p:spPr>
          <a:solidFill>
            <a:schemeClr val="bg1"/>
          </a:solidFill>
        </p:spPr>
      </p:pic>
    </p:spTree>
    <p:extLst>
      <p:ext uri="{BB962C8B-B14F-4D97-AF65-F5344CB8AC3E}">
        <p14:creationId xmlns:p14="http://schemas.microsoft.com/office/powerpoint/2010/main" val="3776502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Obi Wan Kenobi popping up and saying hello there from Star Wars Epsiode 3, Revenge of the Sith.">
            <a:extLst>
              <a:ext uri="{FF2B5EF4-FFF2-40B4-BE49-F238E27FC236}">
                <a16:creationId xmlns:a16="http://schemas.microsoft.com/office/drawing/2014/main" id="{20D6B95F-751E-F0EA-D288-A49E9E4A885A}"/>
              </a:ext>
            </a:extLst>
          </p:cNvPr>
          <p:cNvPicPr>
            <a:picLocks noGrp="1" noChangeAspect="1"/>
          </p:cNvPicPr>
          <p:nvPr>
            <p:ph type="pic" sz="quarter" idx="10"/>
          </p:nvPr>
        </p:nvPicPr>
        <p:blipFill>
          <a:blip r:embed="rId3"/>
          <a:srcRect l="5653" r="5653"/>
          <a:stretch>
            <a:fillRect/>
          </a:stretch>
        </p:blipFill>
        <p:spPr/>
      </p:pic>
    </p:spTree>
    <p:extLst>
      <p:ext uri="{BB962C8B-B14F-4D97-AF65-F5344CB8AC3E}">
        <p14:creationId xmlns:p14="http://schemas.microsoft.com/office/powerpoint/2010/main" val="29285830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9D2AF-0269-0083-15A1-5AF7958CC1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04EFE-DCFC-7061-22CB-98B0D82D9813}"/>
              </a:ext>
            </a:extLst>
          </p:cNvPr>
          <p:cNvSpPr>
            <a:spLocks noGrp="1"/>
          </p:cNvSpPr>
          <p:nvPr>
            <p:ph type="title"/>
          </p:nvPr>
        </p:nvSpPr>
        <p:spPr>
          <a:xfrm>
            <a:off x="584201" y="1868015"/>
            <a:ext cx="4158362" cy="1846659"/>
          </a:xfrm>
        </p:spPr>
        <p:txBody>
          <a:bodyPr/>
          <a:lstStyle/>
          <a:p>
            <a:r>
              <a:rPr lang="en-US" dirty="0"/>
              <a:t>Build your own copilot, you must!</a:t>
            </a:r>
          </a:p>
        </p:txBody>
      </p:sp>
      <p:sp>
        <p:nvSpPr>
          <p:cNvPr id="3" name="TextBox 2">
            <a:extLst>
              <a:ext uri="{FF2B5EF4-FFF2-40B4-BE49-F238E27FC236}">
                <a16:creationId xmlns:a16="http://schemas.microsoft.com/office/drawing/2014/main" id="{B427C67C-6729-DF64-FAEA-4B993304CCA2}"/>
              </a:ext>
            </a:extLst>
          </p:cNvPr>
          <p:cNvSpPr txBox="1"/>
          <p:nvPr/>
        </p:nvSpPr>
        <p:spPr>
          <a:xfrm>
            <a:off x="584201" y="3948157"/>
            <a:ext cx="5748233" cy="1335815"/>
          </a:xfrm>
          <a:prstGeom prst="rect">
            <a:avLst/>
          </a:prstGeom>
          <a:noFill/>
        </p:spPr>
        <p:txBody>
          <a:bodyPr wrap="square" lIns="0" tIns="0" rIns="0" bIns="0" rtlCol="0">
            <a:spAutoFit/>
          </a:bodyPr>
          <a:lstStyle/>
          <a:p>
            <a:pPr marL="342900" indent="-342900" algn="l">
              <a:lnSpc>
                <a:spcPct val="150000"/>
              </a:lnSpc>
              <a:buFont typeface="Arial" panose="020B0604020202020204" pitchFamily="34" charset="0"/>
              <a:buChar char="•"/>
            </a:pPr>
            <a:r>
              <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Install Pieces for free from </a:t>
            </a:r>
            <a:r>
              <a:rPr lang="en-US" sz="2000" b="1" dirty="0" err="1">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pieces.app</a:t>
            </a:r>
            <a:endPar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l">
              <a:lnSpc>
                <a:spcPct val="150000"/>
              </a:lnSpc>
              <a:buFont typeface="Arial" panose="020B0604020202020204" pitchFamily="34" charset="0"/>
              <a:buChar char="•"/>
            </a:pPr>
            <a:r>
              <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Use the .NET SDK</a:t>
            </a:r>
          </a:p>
          <a:p>
            <a:pPr marL="342900" indent="-342900" algn="l">
              <a:lnSpc>
                <a:spcPct val="150000"/>
              </a:lnSpc>
              <a:buFont typeface="Arial" panose="020B0604020202020204" pitchFamily="34" charset="0"/>
              <a:buChar char="•"/>
            </a:pPr>
            <a:r>
              <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Share your copilot with us @</a:t>
            </a:r>
            <a:r>
              <a:rPr lang="en-US" sz="2000" b="1" dirty="0" err="1">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getpieces</a:t>
            </a:r>
            <a:r>
              <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8" name="Picture Placeholder 7" descr="A qr code with black dots&#10;&#10;Description automatically generated">
            <a:extLst>
              <a:ext uri="{FF2B5EF4-FFF2-40B4-BE49-F238E27FC236}">
                <a16:creationId xmlns:a16="http://schemas.microsoft.com/office/drawing/2014/main" id="{871CDE99-090B-DC62-35F0-00688E9B3875}"/>
              </a:ext>
            </a:extLst>
          </p:cNvPr>
          <p:cNvPicPr>
            <a:picLocks noGrp="1" noChangeAspect="1"/>
          </p:cNvPicPr>
          <p:nvPr>
            <p:ph type="pic" sz="quarter" idx="21"/>
          </p:nvPr>
        </p:nvPicPr>
        <p:blipFill>
          <a:blip r:embed="rId3"/>
          <a:srcRect t="1132" b="1132"/>
          <a:stretch>
            <a:fillRect/>
          </a:stretch>
        </p:blipFill>
        <p:spPr/>
      </p:pic>
    </p:spTree>
    <p:extLst>
      <p:ext uri="{BB962C8B-B14F-4D97-AF65-F5344CB8AC3E}">
        <p14:creationId xmlns:p14="http://schemas.microsoft.com/office/powerpoint/2010/main" val="4751695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1661D-576E-6626-0048-D51433BBF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80F6A-1178-6260-9CAB-63B6FCEF1ED1}"/>
              </a:ext>
            </a:extLst>
          </p:cNvPr>
          <p:cNvSpPr>
            <a:spLocks noGrp="1"/>
          </p:cNvSpPr>
          <p:nvPr>
            <p:ph type="title"/>
          </p:nvPr>
        </p:nvSpPr>
        <p:spPr>
          <a:xfrm>
            <a:off x="584201" y="2483568"/>
            <a:ext cx="4158362" cy="1231106"/>
          </a:xfrm>
        </p:spPr>
        <p:txBody>
          <a:bodyPr/>
          <a:lstStyle/>
          <a:p>
            <a:r>
              <a:rPr lang="en-US" dirty="0"/>
              <a:t>Star Wars copilot</a:t>
            </a:r>
          </a:p>
        </p:txBody>
      </p:sp>
      <p:sp>
        <p:nvSpPr>
          <p:cNvPr id="3" name="TextBox 2">
            <a:extLst>
              <a:ext uri="{FF2B5EF4-FFF2-40B4-BE49-F238E27FC236}">
                <a16:creationId xmlns:a16="http://schemas.microsoft.com/office/drawing/2014/main" id="{9B743117-7F34-2A76-A904-1D2134A02E3B}"/>
              </a:ext>
            </a:extLst>
          </p:cNvPr>
          <p:cNvSpPr txBox="1"/>
          <p:nvPr/>
        </p:nvSpPr>
        <p:spPr>
          <a:xfrm>
            <a:off x="584201" y="3948157"/>
            <a:ext cx="5748233" cy="874150"/>
          </a:xfrm>
          <a:prstGeom prst="rect">
            <a:avLst/>
          </a:prstGeom>
          <a:noFill/>
        </p:spPr>
        <p:txBody>
          <a:bodyPr wrap="square" lIns="0" tIns="0" rIns="0" bIns="0" rtlCol="0">
            <a:spAutoFit/>
          </a:bodyPr>
          <a:lstStyle/>
          <a:p>
            <a:pPr algn="l">
              <a:lnSpc>
                <a:spcPct val="150000"/>
              </a:lnSpc>
            </a:pPr>
            <a:r>
              <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Download from </a:t>
            </a:r>
            <a:r>
              <a:rPr lang="en-US" sz="2000" b="1" dirty="0" err="1">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github.com</a:t>
            </a:r>
            <a:r>
              <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en-US" sz="2000" b="1" dirty="0" err="1">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jimbobbennett</a:t>
            </a:r>
            <a:r>
              <a:rPr lang="en-US" sz="20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/star-wars-copilot</a:t>
            </a:r>
          </a:p>
        </p:txBody>
      </p:sp>
      <p:pic>
        <p:nvPicPr>
          <p:cNvPr id="7" name="Picture Placeholder 6" descr="A qr code with black dots&#10;&#10;Description automatically generated">
            <a:extLst>
              <a:ext uri="{FF2B5EF4-FFF2-40B4-BE49-F238E27FC236}">
                <a16:creationId xmlns:a16="http://schemas.microsoft.com/office/drawing/2014/main" id="{6361A19E-B438-A3F0-697F-2165F2B3DC8F}"/>
              </a:ext>
            </a:extLst>
          </p:cNvPr>
          <p:cNvPicPr>
            <a:picLocks noGrp="1" noChangeAspect="1"/>
          </p:cNvPicPr>
          <p:nvPr>
            <p:ph type="pic" sz="quarter" idx="21"/>
          </p:nvPr>
        </p:nvPicPr>
        <p:blipFill>
          <a:blip r:embed="rId3"/>
          <a:srcRect t="1132" b="1132"/>
          <a:stretch>
            <a:fillRect/>
          </a:stretch>
        </p:blipFill>
        <p:spPr/>
      </p:pic>
    </p:spTree>
    <p:extLst>
      <p:ext uri="{BB962C8B-B14F-4D97-AF65-F5344CB8AC3E}">
        <p14:creationId xmlns:p14="http://schemas.microsoft.com/office/powerpoint/2010/main" val="12112137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EE78-38EB-D916-D788-C806908B1735}"/>
              </a:ext>
            </a:extLst>
          </p:cNvPr>
          <p:cNvSpPr>
            <a:spLocks noGrp="1"/>
          </p:cNvSpPr>
          <p:nvPr>
            <p:ph type="title"/>
          </p:nvPr>
        </p:nvSpPr>
        <p:spPr>
          <a:xfrm>
            <a:off x="1524000" y="3013502"/>
            <a:ext cx="9144000" cy="830997"/>
          </a:xfrm>
        </p:spPr>
        <p:txBody>
          <a:bodyPr/>
          <a:lstStyle/>
          <a:p>
            <a:r>
              <a:rPr lang="en-US"/>
              <a:t>Thank you</a:t>
            </a:r>
          </a:p>
        </p:txBody>
      </p:sp>
    </p:spTree>
    <p:extLst>
      <p:ext uri="{BB962C8B-B14F-4D97-AF65-F5344CB8AC3E}">
        <p14:creationId xmlns:p14="http://schemas.microsoft.com/office/powerpoint/2010/main" val="38638742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AE8C8-D67E-E44C-B8C5-C62E94B87C73}"/>
              </a:ext>
            </a:extLst>
          </p:cNvPr>
          <p:cNvSpPr>
            <a:spLocks noGrp="1"/>
          </p:cNvSpPr>
          <p:nvPr>
            <p:ph type="title"/>
          </p:nvPr>
        </p:nvSpPr>
        <p:spPr>
          <a:xfrm>
            <a:off x="584201" y="2483568"/>
            <a:ext cx="4158362" cy="1231106"/>
          </a:xfrm>
        </p:spPr>
        <p:txBody>
          <a:bodyPr/>
          <a:lstStyle/>
          <a:p>
            <a:r>
              <a:rPr lang="en-US" dirty="0"/>
              <a:t>Demo my copilot, I will.</a:t>
            </a:r>
          </a:p>
        </p:txBody>
      </p:sp>
      <p:pic>
        <p:nvPicPr>
          <p:cNvPr id="6" name="Picture Placeholder 5" descr="A black and white cartoon of Yoda and R2-D2 from Star Wars.">
            <a:extLst>
              <a:ext uri="{FF2B5EF4-FFF2-40B4-BE49-F238E27FC236}">
                <a16:creationId xmlns:a16="http://schemas.microsoft.com/office/drawing/2014/main" id="{ACE68A1E-325C-5D3C-80C7-DA236A400797}"/>
              </a:ext>
            </a:extLst>
          </p:cNvPr>
          <p:cNvPicPr>
            <a:picLocks noGrp="1" noChangeAspect="1"/>
          </p:cNvPicPr>
          <p:nvPr>
            <p:ph type="pic" sz="quarter" idx="21"/>
          </p:nvPr>
        </p:nvPicPr>
        <p:blipFill>
          <a:blip r:embed="rId3"/>
          <a:srcRect t="1132" b="1132"/>
          <a:stretch>
            <a:fillRect/>
          </a:stretch>
        </p:blipFill>
        <p:spPr/>
      </p:pic>
    </p:spTree>
    <p:extLst>
      <p:ext uri="{BB962C8B-B14F-4D97-AF65-F5344CB8AC3E}">
        <p14:creationId xmlns:p14="http://schemas.microsoft.com/office/powerpoint/2010/main" val="10442004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CF392-0F76-9952-1202-D5EA7CA3772F}"/>
              </a:ext>
            </a:extLst>
          </p:cNvPr>
          <p:cNvSpPr>
            <a:spLocks noGrp="1"/>
          </p:cNvSpPr>
          <p:nvPr>
            <p:ph type="title"/>
          </p:nvPr>
        </p:nvSpPr>
        <p:spPr/>
        <p:txBody>
          <a:bodyPr/>
          <a:lstStyle/>
          <a:p>
            <a:r>
              <a:rPr lang="en-US" dirty="0"/>
              <a:t>Hello, what have we here?</a:t>
            </a:r>
          </a:p>
        </p:txBody>
      </p:sp>
    </p:spTree>
    <p:extLst>
      <p:ext uri="{BB962C8B-B14F-4D97-AF65-F5344CB8AC3E}">
        <p14:creationId xmlns:p14="http://schemas.microsoft.com/office/powerpoint/2010/main" val="28517182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A360F1-3750-FAB2-94A9-2DBA6B4E4497}"/>
              </a:ext>
            </a:extLst>
          </p:cNvPr>
          <p:cNvGrpSpPr/>
          <p:nvPr/>
        </p:nvGrpSpPr>
        <p:grpSpPr>
          <a:xfrm>
            <a:off x="625950" y="1946995"/>
            <a:ext cx="1464640" cy="2964011"/>
            <a:chOff x="575916" y="1498030"/>
            <a:chExt cx="2055396" cy="2964011"/>
          </a:xfrm>
        </p:grpSpPr>
        <p:sp>
          <p:nvSpPr>
            <p:cNvPr id="4" name="Rounded Rectangle 3">
              <a:extLst>
                <a:ext uri="{FF2B5EF4-FFF2-40B4-BE49-F238E27FC236}">
                  <a16:creationId xmlns:a16="http://schemas.microsoft.com/office/drawing/2014/main" id="{E746EAFE-BC83-BD57-22E6-A89E9D1E70DE}"/>
                </a:ext>
                <a:ext uri="{C183D7F6-B498-43B3-948B-1728B52AA6E4}">
                  <adec:decorative xmlns:adec="http://schemas.microsoft.com/office/drawing/2017/decorative" val="1"/>
                </a:ext>
              </a:extLst>
            </p:cNvPr>
            <p:cNvSpPr/>
            <p:nvPr/>
          </p:nvSpPr>
          <p:spPr bwMode="auto">
            <a:xfrm>
              <a:off x="575916"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Contrast instructions text box">
              <a:extLst>
                <a:ext uri="{FF2B5EF4-FFF2-40B4-BE49-F238E27FC236}">
                  <a16:creationId xmlns:a16="http://schemas.microsoft.com/office/drawing/2014/main" id="{F2D477D8-6698-61C9-44A0-05600385D5F1}"/>
                </a:ext>
              </a:extLst>
            </p:cNvPr>
            <p:cNvSpPr txBox="1">
              <a:spLocks/>
            </p:cNvSpPr>
            <p:nvPr/>
          </p:nvSpPr>
          <p:spPr>
            <a:xfrm>
              <a:off x="716346" y="2856924"/>
              <a:ext cx="1774536" cy="246221"/>
            </a:xfrm>
            <a:prstGeom prst="rect">
              <a:avLst/>
            </a:prstGeom>
          </p:spPr>
          <p:txBody>
            <a:bodyPr wrap="square" lIns="0" tIns="0" rIns="0" bIns="0"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1163"/>
                </a:spcBef>
                <a:buNone/>
                <a:defRPr/>
              </a:pPr>
              <a:r>
                <a:rPr lang="en-US" sz="1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LLM</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3" name="Group 42">
            <a:extLst>
              <a:ext uri="{FF2B5EF4-FFF2-40B4-BE49-F238E27FC236}">
                <a16:creationId xmlns:a16="http://schemas.microsoft.com/office/drawing/2014/main" id="{44812CF5-9C67-7BA1-3F57-597A1681F097}"/>
              </a:ext>
            </a:extLst>
          </p:cNvPr>
          <p:cNvGrpSpPr/>
          <p:nvPr/>
        </p:nvGrpSpPr>
        <p:grpSpPr>
          <a:xfrm>
            <a:off x="2090590" y="1946995"/>
            <a:ext cx="2368865" cy="2964011"/>
            <a:chOff x="2090590" y="1946995"/>
            <a:chExt cx="2368865" cy="2964011"/>
          </a:xfrm>
        </p:grpSpPr>
        <p:grpSp>
          <p:nvGrpSpPr>
            <p:cNvPr id="19" name="Group 18">
              <a:extLst>
                <a:ext uri="{FF2B5EF4-FFF2-40B4-BE49-F238E27FC236}">
                  <a16:creationId xmlns:a16="http://schemas.microsoft.com/office/drawing/2014/main" id="{FD2ABA15-0B3B-761D-11C0-C1EB924E9F9A}"/>
                </a:ext>
              </a:extLst>
            </p:cNvPr>
            <p:cNvGrpSpPr/>
            <p:nvPr/>
          </p:nvGrpSpPr>
          <p:grpSpPr>
            <a:xfrm>
              <a:off x="2994815" y="1946995"/>
              <a:ext cx="1464640" cy="2964011"/>
              <a:chOff x="575916" y="1498030"/>
              <a:chExt cx="2055396" cy="2964011"/>
            </a:xfrm>
          </p:grpSpPr>
          <p:sp>
            <p:nvSpPr>
              <p:cNvPr id="20" name="Rounded Rectangle 19">
                <a:extLst>
                  <a:ext uri="{FF2B5EF4-FFF2-40B4-BE49-F238E27FC236}">
                    <a16:creationId xmlns:a16="http://schemas.microsoft.com/office/drawing/2014/main" id="{FF8F69B0-6F36-F66E-15DA-55071B0A9D86}"/>
                  </a:ext>
                  <a:ext uri="{C183D7F6-B498-43B3-948B-1728B52AA6E4}">
                    <adec:decorative xmlns:adec="http://schemas.microsoft.com/office/drawing/2017/decorative" val="1"/>
                  </a:ext>
                </a:extLst>
              </p:cNvPr>
              <p:cNvSpPr/>
              <p:nvPr/>
            </p:nvSpPr>
            <p:spPr bwMode="auto">
              <a:xfrm>
                <a:off x="575916"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Contrast instructions text box">
                <a:extLst>
                  <a:ext uri="{FF2B5EF4-FFF2-40B4-BE49-F238E27FC236}">
                    <a16:creationId xmlns:a16="http://schemas.microsoft.com/office/drawing/2014/main" id="{414AAD28-E836-4BC7-C9E2-A593BA230140}"/>
                  </a:ext>
                </a:extLst>
              </p:cNvPr>
              <p:cNvSpPr txBox="1">
                <a:spLocks/>
              </p:cNvSpPr>
              <p:nvPr/>
            </p:nvSpPr>
            <p:spPr>
              <a:xfrm>
                <a:off x="716346" y="2533760"/>
                <a:ext cx="1774536" cy="892552"/>
              </a:xfrm>
              <a:prstGeom prst="rect">
                <a:avLst/>
              </a:prstGeom>
            </p:spPr>
            <p:txBody>
              <a:bodyPr wrap="square" lIns="0" tIns="0" rIns="0" bIns="0"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1163"/>
                  </a:spcBef>
                  <a:buNone/>
                  <a:defRPr/>
                </a:pPr>
                <a:r>
                  <a:rPr lang="en-US" sz="1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Abstraction Layer</a:t>
                </a:r>
              </a:p>
              <a:p>
                <a:pPr marL="0" indent="0" algn="ctr" defTabSz="903827">
                  <a:lnSpc>
                    <a:spcPct val="100000"/>
                  </a:lnSpc>
                  <a:spcBef>
                    <a:spcPts val="1163"/>
                  </a:spcBef>
                  <a:buNone/>
                  <a:defRPr/>
                </a:pPr>
                <a:r>
                  <a:rPr lang="en-US" sz="1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r>
                  <a:rPr lang="en-US" sz="1600" b="1" dirty="0" err="1">
                    <a:solidFill>
                      <a:schemeClr val="accent2"/>
                    </a:solidFill>
                    <a:latin typeface="Open Sans" panose="020B0606030504020204" pitchFamily="34" charset="0"/>
                    <a:ea typeface="Open Sans" panose="020B0606030504020204" pitchFamily="34" charset="0"/>
                    <a:cs typeface="Open Sans" panose="020B0606030504020204" pitchFamily="34" charset="0"/>
                  </a:rPr>
                  <a:t>PiecesOS</a:t>
                </a:r>
                <a:r>
                  <a:rPr lang="en-US" sz="1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32" name="Straight Connector 31">
              <a:extLst>
                <a:ext uri="{FF2B5EF4-FFF2-40B4-BE49-F238E27FC236}">
                  <a16:creationId xmlns:a16="http://schemas.microsoft.com/office/drawing/2014/main" id="{C7618869-7B31-D085-FE30-3CDE670615C7}"/>
                </a:ext>
              </a:extLst>
            </p:cNvPr>
            <p:cNvCxnSpPr>
              <a:cxnSpLocks/>
            </p:cNvCxnSpPr>
            <p:nvPr/>
          </p:nvCxnSpPr>
          <p:spPr>
            <a:xfrm>
              <a:off x="2090590" y="3429001"/>
              <a:ext cx="904225" cy="0"/>
            </a:xfrm>
            <a:prstGeom prst="line">
              <a:avLst/>
            </a:prstGeom>
            <a:ln w="25400">
              <a:gradFill>
                <a:gsLst>
                  <a:gs pos="0">
                    <a:schemeClr val="accent2"/>
                  </a:gs>
                  <a:gs pos="100000">
                    <a:schemeClr val="accent1"/>
                  </a:gs>
                </a:gsLst>
                <a:lin ang="6000000" scaled="0"/>
              </a:gra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70E94387-DF0F-D883-C53E-6D2DE770BC47}"/>
              </a:ext>
            </a:extLst>
          </p:cNvPr>
          <p:cNvGrpSpPr/>
          <p:nvPr/>
        </p:nvGrpSpPr>
        <p:grpSpPr>
          <a:xfrm>
            <a:off x="4459455" y="1946995"/>
            <a:ext cx="2368865" cy="2964011"/>
            <a:chOff x="4459455" y="1946995"/>
            <a:chExt cx="2368865" cy="2964011"/>
          </a:xfrm>
        </p:grpSpPr>
        <p:grpSp>
          <p:nvGrpSpPr>
            <p:cNvPr id="22" name="Group 21">
              <a:extLst>
                <a:ext uri="{FF2B5EF4-FFF2-40B4-BE49-F238E27FC236}">
                  <a16:creationId xmlns:a16="http://schemas.microsoft.com/office/drawing/2014/main" id="{D1F1E652-B8EA-4DCB-1308-4D868C5D5C1B}"/>
                </a:ext>
              </a:extLst>
            </p:cNvPr>
            <p:cNvGrpSpPr/>
            <p:nvPr/>
          </p:nvGrpSpPr>
          <p:grpSpPr>
            <a:xfrm>
              <a:off x="5363680" y="1946995"/>
              <a:ext cx="1464640" cy="2964011"/>
              <a:chOff x="575916" y="1498030"/>
              <a:chExt cx="2055396" cy="2964011"/>
            </a:xfrm>
          </p:grpSpPr>
          <p:sp>
            <p:nvSpPr>
              <p:cNvPr id="23" name="Rounded Rectangle 22">
                <a:extLst>
                  <a:ext uri="{FF2B5EF4-FFF2-40B4-BE49-F238E27FC236}">
                    <a16:creationId xmlns:a16="http://schemas.microsoft.com/office/drawing/2014/main" id="{509B19D9-9339-4AEB-2CE6-52B795DCC7BD}"/>
                  </a:ext>
                  <a:ext uri="{C183D7F6-B498-43B3-948B-1728B52AA6E4}">
                    <adec:decorative xmlns:adec="http://schemas.microsoft.com/office/drawing/2017/decorative" val="1"/>
                  </a:ext>
                </a:extLst>
              </p:cNvPr>
              <p:cNvSpPr/>
              <p:nvPr/>
            </p:nvSpPr>
            <p:spPr bwMode="auto">
              <a:xfrm>
                <a:off x="575916"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24" name="Contrast instructions text box">
                <a:extLst>
                  <a:ext uri="{FF2B5EF4-FFF2-40B4-BE49-F238E27FC236}">
                    <a16:creationId xmlns:a16="http://schemas.microsoft.com/office/drawing/2014/main" id="{754DB4A4-4103-630F-B485-418D0B316988}"/>
                  </a:ext>
                </a:extLst>
              </p:cNvPr>
              <p:cNvSpPr txBox="1">
                <a:spLocks/>
              </p:cNvSpPr>
              <p:nvPr/>
            </p:nvSpPr>
            <p:spPr>
              <a:xfrm>
                <a:off x="716346" y="2856924"/>
                <a:ext cx="1774536" cy="246221"/>
              </a:xfrm>
              <a:prstGeom prst="rect">
                <a:avLst/>
              </a:prstGeom>
            </p:spPr>
            <p:txBody>
              <a:bodyPr wrap="square" lIns="0" tIns="0" rIns="0" bIns="0"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1163"/>
                  </a:spcBef>
                  <a:buNone/>
                  <a:defRPr/>
                </a:pPr>
                <a:r>
                  <a:rPr lang="en-US" sz="1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REST API</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35" name="Straight Connector 34">
              <a:extLst>
                <a:ext uri="{FF2B5EF4-FFF2-40B4-BE49-F238E27FC236}">
                  <a16:creationId xmlns:a16="http://schemas.microsoft.com/office/drawing/2014/main" id="{ED953BCA-77FB-90A5-4586-8E38B0379FC6}"/>
                </a:ext>
              </a:extLst>
            </p:cNvPr>
            <p:cNvCxnSpPr>
              <a:cxnSpLocks/>
              <a:stCxn id="20" idx="3"/>
              <a:endCxn id="23" idx="1"/>
            </p:cNvCxnSpPr>
            <p:nvPr/>
          </p:nvCxnSpPr>
          <p:spPr>
            <a:xfrm>
              <a:off x="4459455" y="3429001"/>
              <a:ext cx="904225" cy="0"/>
            </a:xfrm>
            <a:prstGeom prst="line">
              <a:avLst/>
            </a:prstGeom>
            <a:ln w="25400">
              <a:gradFill>
                <a:gsLst>
                  <a:gs pos="0">
                    <a:schemeClr val="accent2"/>
                  </a:gs>
                  <a:gs pos="100000">
                    <a:schemeClr val="accent1"/>
                  </a:gs>
                </a:gsLst>
                <a:lin ang="6000000" scaled="0"/>
              </a:gra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2DE2E531-4A93-1618-1432-4BC0A61BB471}"/>
              </a:ext>
            </a:extLst>
          </p:cNvPr>
          <p:cNvGrpSpPr/>
          <p:nvPr/>
        </p:nvGrpSpPr>
        <p:grpSpPr>
          <a:xfrm>
            <a:off x="6828320" y="1946995"/>
            <a:ext cx="2368865" cy="2964011"/>
            <a:chOff x="6828320" y="1946995"/>
            <a:chExt cx="2368865" cy="2964011"/>
          </a:xfrm>
        </p:grpSpPr>
        <p:grpSp>
          <p:nvGrpSpPr>
            <p:cNvPr id="25" name="Group 24">
              <a:extLst>
                <a:ext uri="{FF2B5EF4-FFF2-40B4-BE49-F238E27FC236}">
                  <a16:creationId xmlns:a16="http://schemas.microsoft.com/office/drawing/2014/main" id="{3C8BC9A7-326E-8DC4-3099-B7F23A66E1D6}"/>
                </a:ext>
              </a:extLst>
            </p:cNvPr>
            <p:cNvGrpSpPr/>
            <p:nvPr/>
          </p:nvGrpSpPr>
          <p:grpSpPr>
            <a:xfrm>
              <a:off x="7732545" y="1946995"/>
              <a:ext cx="1464640" cy="2964011"/>
              <a:chOff x="575916" y="1498030"/>
              <a:chExt cx="2055396" cy="2964011"/>
            </a:xfrm>
          </p:grpSpPr>
          <p:sp>
            <p:nvSpPr>
              <p:cNvPr id="26" name="Rounded Rectangle 25">
                <a:extLst>
                  <a:ext uri="{FF2B5EF4-FFF2-40B4-BE49-F238E27FC236}">
                    <a16:creationId xmlns:a16="http://schemas.microsoft.com/office/drawing/2014/main" id="{25FE1CBB-04BA-3574-330C-D38494DF18DE}"/>
                  </a:ext>
                  <a:ext uri="{C183D7F6-B498-43B3-948B-1728B52AA6E4}">
                    <adec:decorative xmlns:adec="http://schemas.microsoft.com/office/drawing/2017/decorative" val="1"/>
                  </a:ext>
                </a:extLst>
              </p:cNvPr>
              <p:cNvSpPr/>
              <p:nvPr/>
            </p:nvSpPr>
            <p:spPr bwMode="auto">
              <a:xfrm>
                <a:off x="575916"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Contrast instructions text box">
                <a:extLst>
                  <a:ext uri="{FF2B5EF4-FFF2-40B4-BE49-F238E27FC236}">
                    <a16:creationId xmlns:a16="http://schemas.microsoft.com/office/drawing/2014/main" id="{3B03C057-E305-DD4E-653D-5080C2BD210D}"/>
                  </a:ext>
                </a:extLst>
              </p:cNvPr>
              <p:cNvSpPr txBox="1">
                <a:spLocks/>
              </p:cNvSpPr>
              <p:nvPr/>
            </p:nvSpPr>
            <p:spPr>
              <a:xfrm>
                <a:off x="716346" y="2733813"/>
                <a:ext cx="1774536" cy="492443"/>
              </a:xfrm>
              <a:prstGeom prst="rect">
                <a:avLst/>
              </a:prstGeom>
            </p:spPr>
            <p:txBody>
              <a:bodyPr wrap="square" lIns="0" tIns="0" rIns="0" bIns="0"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1163"/>
                  </a:spcBef>
                  <a:buNone/>
                  <a:defRPr/>
                </a:pPr>
                <a:r>
                  <a:rPr lang="en-US" sz="1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Pieces .NET Client SDK</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38" name="Straight Connector 37">
              <a:extLst>
                <a:ext uri="{FF2B5EF4-FFF2-40B4-BE49-F238E27FC236}">
                  <a16:creationId xmlns:a16="http://schemas.microsoft.com/office/drawing/2014/main" id="{099FD638-DFF9-506E-6DF5-75FE929576EE}"/>
                </a:ext>
              </a:extLst>
            </p:cNvPr>
            <p:cNvCxnSpPr>
              <a:cxnSpLocks/>
            </p:cNvCxnSpPr>
            <p:nvPr/>
          </p:nvCxnSpPr>
          <p:spPr>
            <a:xfrm>
              <a:off x="6828320" y="3429001"/>
              <a:ext cx="904225" cy="0"/>
            </a:xfrm>
            <a:prstGeom prst="line">
              <a:avLst/>
            </a:prstGeom>
            <a:ln w="25400">
              <a:gradFill>
                <a:gsLst>
                  <a:gs pos="0">
                    <a:schemeClr val="accent2"/>
                  </a:gs>
                  <a:gs pos="100000">
                    <a:schemeClr val="accent1"/>
                  </a:gs>
                </a:gsLst>
                <a:lin ang="6000000" scaled="0"/>
              </a:gra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E4761BB6-6804-EE1A-CA80-D391FADD15DF}"/>
              </a:ext>
            </a:extLst>
          </p:cNvPr>
          <p:cNvGrpSpPr/>
          <p:nvPr/>
        </p:nvGrpSpPr>
        <p:grpSpPr>
          <a:xfrm>
            <a:off x="9197185" y="1946993"/>
            <a:ext cx="2368865" cy="2964011"/>
            <a:chOff x="9197185" y="1946993"/>
            <a:chExt cx="2368865" cy="2964011"/>
          </a:xfrm>
        </p:grpSpPr>
        <p:grpSp>
          <p:nvGrpSpPr>
            <p:cNvPr id="28" name="Group 27">
              <a:extLst>
                <a:ext uri="{FF2B5EF4-FFF2-40B4-BE49-F238E27FC236}">
                  <a16:creationId xmlns:a16="http://schemas.microsoft.com/office/drawing/2014/main" id="{C6FE1506-A268-8EA9-C379-A46B5F08FEF6}"/>
                </a:ext>
              </a:extLst>
            </p:cNvPr>
            <p:cNvGrpSpPr/>
            <p:nvPr/>
          </p:nvGrpSpPr>
          <p:grpSpPr>
            <a:xfrm>
              <a:off x="10101410" y="1946993"/>
              <a:ext cx="1464640" cy="2964011"/>
              <a:chOff x="575916" y="1498030"/>
              <a:chExt cx="2055396" cy="2964011"/>
            </a:xfrm>
          </p:grpSpPr>
          <p:sp>
            <p:nvSpPr>
              <p:cNvPr id="29" name="Rounded Rectangle 28">
                <a:extLst>
                  <a:ext uri="{FF2B5EF4-FFF2-40B4-BE49-F238E27FC236}">
                    <a16:creationId xmlns:a16="http://schemas.microsoft.com/office/drawing/2014/main" id="{CC749859-D309-F60A-95A5-84BC9A63FF9D}"/>
                  </a:ext>
                  <a:ext uri="{C183D7F6-B498-43B3-948B-1728B52AA6E4}">
                    <adec:decorative xmlns:adec="http://schemas.microsoft.com/office/drawing/2017/decorative" val="1"/>
                  </a:ext>
                </a:extLst>
              </p:cNvPr>
              <p:cNvSpPr/>
              <p:nvPr/>
            </p:nvSpPr>
            <p:spPr bwMode="auto">
              <a:xfrm>
                <a:off x="575916"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Contrast instructions text box">
                <a:extLst>
                  <a:ext uri="{FF2B5EF4-FFF2-40B4-BE49-F238E27FC236}">
                    <a16:creationId xmlns:a16="http://schemas.microsoft.com/office/drawing/2014/main" id="{57AD1C76-8D21-2D5B-8FF6-06C6899F4C9D}"/>
                  </a:ext>
                </a:extLst>
              </p:cNvPr>
              <p:cNvSpPr txBox="1">
                <a:spLocks/>
              </p:cNvSpPr>
              <p:nvPr/>
            </p:nvSpPr>
            <p:spPr>
              <a:xfrm>
                <a:off x="716346" y="2856924"/>
                <a:ext cx="1774536" cy="246221"/>
              </a:xfrm>
              <a:prstGeom prst="rect">
                <a:avLst/>
              </a:prstGeom>
            </p:spPr>
            <p:txBody>
              <a:bodyPr wrap="square" lIns="0" tIns="0" rIns="0" bIns="0"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1163"/>
                  </a:spcBef>
                  <a:buNone/>
                  <a:defRPr/>
                </a:pPr>
                <a:r>
                  <a:rPr lang="en-US" sz="16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Copilot app</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39" name="Straight Connector 38">
              <a:extLst>
                <a:ext uri="{FF2B5EF4-FFF2-40B4-BE49-F238E27FC236}">
                  <a16:creationId xmlns:a16="http://schemas.microsoft.com/office/drawing/2014/main" id="{8D56AB3F-F842-5FD5-D001-0DFAFAE144B4}"/>
                </a:ext>
              </a:extLst>
            </p:cNvPr>
            <p:cNvCxnSpPr>
              <a:cxnSpLocks/>
            </p:cNvCxnSpPr>
            <p:nvPr/>
          </p:nvCxnSpPr>
          <p:spPr>
            <a:xfrm>
              <a:off x="9197185" y="3429001"/>
              <a:ext cx="904225" cy="0"/>
            </a:xfrm>
            <a:prstGeom prst="line">
              <a:avLst/>
            </a:prstGeom>
            <a:ln w="25400">
              <a:gradFill>
                <a:gsLst>
                  <a:gs pos="0">
                    <a:schemeClr val="accent2"/>
                  </a:gs>
                  <a:gs pos="100000">
                    <a:schemeClr val="accent1"/>
                  </a:gs>
                </a:gsLst>
                <a:lin ang="6000000" scaled="0"/>
              </a:gra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5713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B4EA3-2806-BACC-F694-BBEEC9D87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482D6-5F73-C2D2-C225-AC22EB4759F8}"/>
              </a:ext>
            </a:extLst>
          </p:cNvPr>
          <p:cNvSpPr>
            <a:spLocks noGrp="1"/>
          </p:cNvSpPr>
          <p:nvPr>
            <p:ph type="title"/>
          </p:nvPr>
        </p:nvSpPr>
        <p:spPr>
          <a:xfrm>
            <a:off x="146051" y="3213555"/>
            <a:ext cx="11899899" cy="430887"/>
          </a:xfrm>
        </p:spPr>
        <p:txBody>
          <a:bodyPr/>
          <a:lstStyle/>
          <a:p>
            <a:r>
              <a:rPr lang="en-US" sz="2800" b="0" dirty="0">
                <a:latin typeface="Fira Code Medium" pitchFamily="49" charset="0"/>
                <a:ea typeface="Fira Code Medium" pitchFamily="49" charset="0"/>
                <a:cs typeface="Fira Code Medium" pitchFamily="49" charset="0"/>
              </a:rPr>
              <a:t>dotnet add package </a:t>
            </a:r>
            <a:r>
              <a:rPr lang="en-US" sz="2800" b="0" dirty="0" err="1">
                <a:latin typeface="Fira Code Medium" pitchFamily="49" charset="0"/>
                <a:ea typeface="Fira Code Medium" pitchFamily="49" charset="0"/>
                <a:cs typeface="Fira Code Medium" pitchFamily="49" charset="0"/>
              </a:rPr>
              <a:t>Pieces.Extensions.AI</a:t>
            </a:r>
            <a:r>
              <a:rPr lang="en-US" sz="2800" b="0" dirty="0">
                <a:latin typeface="Fira Code Medium" pitchFamily="49" charset="0"/>
                <a:ea typeface="Fira Code Medium" pitchFamily="49" charset="0"/>
                <a:cs typeface="Fira Code Medium" pitchFamily="49" charset="0"/>
              </a:rPr>
              <a:t> --prerelease</a:t>
            </a:r>
          </a:p>
        </p:txBody>
      </p:sp>
    </p:spTree>
    <p:extLst>
      <p:ext uri="{BB962C8B-B14F-4D97-AF65-F5344CB8AC3E}">
        <p14:creationId xmlns:p14="http://schemas.microsoft.com/office/powerpoint/2010/main" val="6509439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9471-E061-CFA4-AF97-693C7AAC03CA}"/>
              </a:ext>
            </a:extLst>
          </p:cNvPr>
          <p:cNvSpPr>
            <a:spLocks noGrp="1"/>
          </p:cNvSpPr>
          <p:nvPr>
            <p:ph type="title"/>
          </p:nvPr>
        </p:nvSpPr>
        <p:spPr>
          <a:xfrm>
            <a:off x="584201" y="2483568"/>
            <a:ext cx="4158362" cy="1231106"/>
          </a:xfrm>
        </p:spPr>
        <p:txBody>
          <a:bodyPr/>
          <a:lstStyle/>
          <a:p>
            <a:r>
              <a:rPr lang="en-US" dirty="0"/>
              <a:t>Let’s write some code</a:t>
            </a:r>
          </a:p>
        </p:txBody>
      </p:sp>
      <p:pic>
        <p:nvPicPr>
          <p:cNvPr id="6" name="Picture Placeholder 5" descr="A computer on a table&#10;&#10;Description automatically generated">
            <a:extLst>
              <a:ext uri="{FF2B5EF4-FFF2-40B4-BE49-F238E27FC236}">
                <a16:creationId xmlns:a16="http://schemas.microsoft.com/office/drawing/2014/main" id="{718DF15F-1498-8958-369A-68258A584E1E}"/>
              </a:ext>
            </a:extLst>
          </p:cNvPr>
          <p:cNvPicPr>
            <a:picLocks noGrp="1" noChangeAspect="1"/>
          </p:cNvPicPr>
          <p:nvPr>
            <p:ph type="pic" sz="quarter" idx="21"/>
          </p:nvPr>
        </p:nvPicPr>
        <p:blipFill>
          <a:blip r:embed="rId3"/>
          <a:srcRect t="1132" b="1132"/>
          <a:stretch>
            <a:fillRect/>
          </a:stretch>
        </p:blipFill>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000436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8F83-FFBC-BCC1-C763-4766CE1D0E4C}"/>
              </a:ext>
            </a:extLst>
          </p:cNvPr>
          <p:cNvSpPr>
            <a:spLocks noGrp="1"/>
          </p:cNvSpPr>
          <p:nvPr>
            <p:ph type="title"/>
          </p:nvPr>
        </p:nvSpPr>
        <p:spPr>
          <a:xfrm>
            <a:off x="570960" y="1724627"/>
            <a:ext cx="11050081" cy="615553"/>
          </a:xfrm>
        </p:spPr>
        <p:txBody>
          <a:bodyPr/>
          <a:lstStyle/>
          <a:p>
            <a:r>
              <a:rPr lang="en-US" dirty="0"/>
              <a:t>What was sent to the LLM?</a:t>
            </a:r>
          </a:p>
        </p:txBody>
      </p:sp>
      <p:sp>
        <p:nvSpPr>
          <p:cNvPr id="3" name="Text Placeholder 2">
            <a:extLst>
              <a:ext uri="{FF2B5EF4-FFF2-40B4-BE49-F238E27FC236}">
                <a16:creationId xmlns:a16="http://schemas.microsoft.com/office/drawing/2014/main" id="{488DD1B6-ED1F-D57C-9E7D-C0A701F15491}"/>
              </a:ext>
            </a:extLst>
          </p:cNvPr>
          <p:cNvSpPr>
            <a:spLocks noGrp="1"/>
          </p:cNvSpPr>
          <p:nvPr>
            <p:ph type="body" sz="quarter" idx="16"/>
          </p:nvPr>
        </p:nvSpPr>
        <p:spPr>
          <a:xfrm>
            <a:off x="1688750" y="3643932"/>
            <a:ext cx="2313432" cy="1107996"/>
          </a:xfrm>
        </p:spPr>
        <p:txBody>
          <a:bodyPr/>
          <a:lstStyle/>
          <a:p>
            <a:pPr algn="l"/>
            <a:r>
              <a:rPr lang="en-US" dirty="0"/>
              <a:t>How can I create a ”Hello World” application in C#?</a:t>
            </a:r>
          </a:p>
          <a:p>
            <a:pPr algn="l"/>
            <a:endParaRPr lang="en-US" dirty="0"/>
          </a:p>
        </p:txBody>
      </p:sp>
      <p:sp>
        <p:nvSpPr>
          <p:cNvPr id="4" name="Text Placeholder 3">
            <a:extLst>
              <a:ext uri="{FF2B5EF4-FFF2-40B4-BE49-F238E27FC236}">
                <a16:creationId xmlns:a16="http://schemas.microsoft.com/office/drawing/2014/main" id="{8A198A51-C8BF-4587-CA5A-51BBE76F4382}"/>
              </a:ext>
            </a:extLst>
          </p:cNvPr>
          <p:cNvSpPr>
            <a:spLocks noGrp="1"/>
          </p:cNvSpPr>
          <p:nvPr>
            <p:ph type="body" sz="quarter" idx="17"/>
          </p:nvPr>
        </p:nvSpPr>
        <p:spPr>
          <a:xfrm>
            <a:off x="4939284" y="3643932"/>
            <a:ext cx="2313432" cy="1384995"/>
          </a:xfrm>
        </p:spPr>
        <p:txBody>
          <a:bodyPr/>
          <a:lstStyle/>
          <a:p>
            <a:pPr algn="l"/>
            <a:r>
              <a:rPr lang="en-US" dirty="0"/>
              <a:t>You can create a ”Hello World” application in C# by using the following code…</a:t>
            </a:r>
          </a:p>
        </p:txBody>
      </p:sp>
      <p:sp>
        <p:nvSpPr>
          <p:cNvPr id="5" name="Text Placeholder 4">
            <a:extLst>
              <a:ext uri="{FF2B5EF4-FFF2-40B4-BE49-F238E27FC236}">
                <a16:creationId xmlns:a16="http://schemas.microsoft.com/office/drawing/2014/main" id="{8E3AB83F-C8DD-DB08-BE63-4958411AAEE6}"/>
              </a:ext>
            </a:extLst>
          </p:cNvPr>
          <p:cNvSpPr>
            <a:spLocks noGrp="1"/>
          </p:cNvSpPr>
          <p:nvPr>
            <p:ph type="body" sz="quarter" idx="18"/>
          </p:nvPr>
        </p:nvSpPr>
        <p:spPr>
          <a:xfrm>
            <a:off x="8189820" y="3643932"/>
            <a:ext cx="2313432" cy="830997"/>
          </a:xfrm>
        </p:spPr>
        <p:txBody>
          <a:bodyPr/>
          <a:lstStyle/>
          <a:p>
            <a:pPr algn="l"/>
            <a:r>
              <a:rPr lang="en-US" dirty="0"/>
              <a:t>How can I make this a “Hello There” application?</a:t>
            </a:r>
          </a:p>
        </p:txBody>
      </p:sp>
      <p:sp>
        <p:nvSpPr>
          <p:cNvPr id="6" name="Text Placeholder 5">
            <a:extLst>
              <a:ext uri="{FF2B5EF4-FFF2-40B4-BE49-F238E27FC236}">
                <a16:creationId xmlns:a16="http://schemas.microsoft.com/office/drawing/2014/main" id="{EE76629E-8E4E-2F27-D302-283E6360EE8C}"/>
              </a:ext>
            </a:extLst>
          </p:cNvPr>
          <p:cNvSpPr>
            <a:spLocks noGrp="1"/>
          </p:cNvSpPr>
          <p:nvPr>
            <p:ph type="body" sz="quarter" idx="20"/>
          </p:nvPr>
        </p:nvSpPr>
        <p:spPr>
          <a:xfrm>
            <a:off x="4939284" y="3132820"/>
            <a:ext cx="1718105" cy="430887"/>
          </a:xfrm>
        </p:spPr>
        <p:txBody>
          <a:bodyPr/>
          <a:lstStyle/>
          <a:p>
            <a:pPr algn="l"/>
            <a:r>
              <a:rPr lang="en-US" sz="2800" dirty="0"/>
              <a:t>Assistant</a:t>
            </a:r>
            <a:endParaRPr lang="en-US" dirty="0"/>
          </a:p>
        </p:txBody>
      </p:sp>
      <p:sp>
        <p:nvSpPr>
          <p:cNvPr id="7" name="Text Placeholder 6">
            <a:extLst>
              <a:ext uri="{FF2B5EF4-FFF2-40B4-BE49-F238E27FC236}">
                <a16:creationId xmlns:a16="http://schemas.microsoft.com/office/drawing/2014/main" id="{0586694B-D994-38B5-4547-535B01323B6B}"/>
              </a:ext>
            </a:extLst>
          </p:cNvPr>
          <p:cNvSpPr>
            <a:spLocks noGrp="1"/>
          </p:cNvSpPr>
          <p:nvPr>
            <p:ph type="body" sz="quarter" idx="21"/>
          </p:nvPr>
        </p:nvSpPr>
        <p:spPr>
          <a:xfrm>
            <a:off x="1688750" y="3132820"/>
            <a:ext cx="1718105" cy="430887"/>
          </a:xfrm>
        </p:spPr>
        <p:txBody>
          <a:bodyPr/>
          <a:lstStyle/>
          <a:p>
            <a:pPr algn="l"/>
            <a:r>
              <a:rPr lang="en-US" sz="2800" dirty="0"/>
              <a:t>User</a:t>
            </a:r>
            <a:endParaRPr lang="en-US" dirty="0"/>
          </a:p>
        </p:txBody>
      </p:sp>
      <p:sp>
        <p:nvSpPr>
          <p:cNvPr id="8" name="Text Placeholder 7">
            <a:extLst>
              <a:ext uri="{FF2B5EF4-FFF2-40B4-BE49-F238E27FC236}">
                <a16:creationId xmlns:a16="http://schemas.microsoft.com/office/drawing/2014/main" id="{085B8DCC-C8D8-D537-DEC5-768A79D7553E}"/>
              </a:ext>
            </a:extLst>
          </p:cNvPr>
          <p:cNvSpPr>
            <a:spLocks noGrp="1"/>
          </p:cNvSpPr>
          <p:nvPr>
            <p:ph type="body" sz="quarter" idx="22"/>
          </p:nvPr>
        </p:nvSpPr>
        <p:spPr>
          <a:xfrm>
            <a:off x="8189818" y="3132820"/>
            <a:ext cx="1718105" cy="369332"/>
          </a:xfrm>
        </p:spPr>
        <p:txBody>
          <a:bodyPr/>
          <a:lstStyle/>
          <a:p>
            <a:pPr algn="l"/>
            <a:r>
              <a:rPr lang="en-US" sz="2400" dirty="0"/>
              <a:t>User</a:t>
            </a:r>
            <a:endParaRPr lang="en-US" dirty="0"/>
          </a:p>
        </p:txBody>
      </p:sp>
    </p:spTree>
    <p:extLst>
      <p:ext uri="{BB962C8B-B14F-4D97-AF65-F5344CB8AC3E}">
        <p14:creationId xmlns:p14="http://schemas.microsoft.com/office/powerpoint/2010/main" val="315617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fade">
                                      <p:cBhvr>
                                        <p:cTn id="2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61DA-5044-0EEE-1096-FE5DBAFD1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3806EC-424A-8D6D-8A5E-AD33C6CA6DE6}"/>
              </a:ext>
            </a:extLst>
          </p:cNvPr>
          <p:cNvSpPr>
            <a:spLocks noGrp="1"/>
          </p:cNvSpPr>
          <p:nvPr>
            <p:ph type="title"/>
          </p:nvPr>
        </p:nvSpPr>
        <p:spPr>
          <a:xfrm>
            <a:off x="584201" y="1252461"/>
            <a:ext cx="4158362" cy="2462213"/>
          </a:xfrm>
        </p:spPr>
        <p:txBody>
          <a:bodyPr/>
          <a:lstStyle/>
          <a:p>
            <a:r>
              <a:rPr lang="en-US" dirty="0"/>
              <a:t>How do we make our copilot sound like R2-D2?</a:t>
            </a:r>
          </a:p>
        </p:txBody>
      </p:sp>
      <p:pic>
        <p:nvPicPr>
          <p:cNvPr id="6" name="Picture Placeholder 5">
            <a:extLst>
              <a:ext uri="{FF2B5EF4-FFF2-40B4-BE49-F238E27FC236}">
                <a16:creationId xmlns:a16="http://schemas.microsoft.com/office/drawing/2014/main" id="{653F52CE-948B-709F-51E9-6E916CDE994D}"/>
              </a:ext>
            </a:extLst>
          </p:cNvPr>
          <p:cNvPicPr>
            <a:picLocks noGrp="1" noChangeAspect="1"/>
          </p:cNvPicPr>
          <p:nvPr>
            <p:ph type="pic" sz="quarter" idx="21"/>
          </p:nvPr>
        </p:nvPicPr>
        <p:blipFill>
          <a:blip r:embed="rId3"/>
          <a:srcRect t="1147" b="1147"/>
          <a:stretch/>
        </p:blipFill>
        <p:spPr/>
      </p:pic>
    </p:spTree>
    <p:extLst>
      <p:ext uri="{BB962C8B-B14F-4D97-AF65-F5344CB8AC3E}">
        <p14:creationId xmlns:p14="http://schemas.microsoft.com/office/powerpoint/2010/main" val="647469935"/>
      </p:ext>
    </p:extLst>
  </p:cSld>
  <p:clrMapOvr>
    <a:masterClrMapping/>
  </p:clrMapOvr>
  <p:transition>
    <p:fade/>
  </p:transition>
</p:sld>
</file>

<file path=ppt/theme/theme1.xml><?xml version="1.0" encoding="utf-8"?>
<a:theme xmlns:a="http://schemas.openxmlformats.org/drawingml/2006/main" name="Azure 2023 Template">
  <a:themeElements>
    <a:clrScheme name="Custom 20">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dotnetConf-2024-Template" id="{0D07F116-3CB9-D24E-A6A1-FCA2039080F1}" vid="{0AFC5A1F-21C6-F44B-B27A-6AF9A394EB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5" ma:contentTypeDescription="Create a new document." ma:contentTypeScope="" ma:versionID="aa337274a6e4f0f9ab0c529ae03cafeb">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d6ea78b6e8858fc99f2c8ddd30897b1b"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Created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CreatedDate" ma:index="32" nillable="true" ma:displayName="Created Date" ma:format="DateOnly" ma:internalName="Created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B54934-7202-4998-B9DC-3328E9A9B84B}">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72D3392-704F-4677-B1C8-F1E00F675E45}">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2023 Template</Template>
  <TotalTime>4233</TotalTime>
  <Words>2304</Words>
  <Application>Microsoft Macintosh PowerPoint</Application>
  <PresentationFormat>Widescreen</PresentationFormat>
  <Paragraphs>203</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Segoe UI</vt:lpstr>
      <vt:lpstr>Wingdings</vt:lpstr>
      <vt:lpstr>Fira Code Medium</vt:lpstr>
      <vt:lpstr>Segoe Sans Text</vt:lpstr>
      <vt:lpstr>Arial</vt:lpstr>
      <vt:lpstr>Open Sans</vt:lpstr>
      <vt:lpstr>Calibri</vt:lpstr>
      <vt:lpstr>Azure 2023 Template</vt:lpstr>
      <vt:lpstr>The force is strong in LLMs Building a Star Wars inspired copilot</vt:lpstr>
      <vt:lpstr>PowerPoint Presentation</vt:lpstr>
      <vt:lpstr>Demo my copilot, I will.</vt:lpstr>
      <vt:lpstr>Hello, what have we here?</vt:lpstr>
      <vt:lpstr>PowerPoint Presentation</vt:lpstr>
      <vt:lpstr>dotnet add package Pieces.Extensions.AI --prerelease</vt:lpstr>
      <vt:lpstr>Let’s write some code</vt:lpstr>
      <vt:lpstr>What was sent to the LLM?</vt:lpstr>
      <vt:lpstr>How do we make our copilot sound like R2-D2?</vt:lpstr>
      <vt:lpstr>Let’s write some code</vt:lpstr>
      <vt:lpstr>What was sent to the LLM?</vt:lpstr>
      <vt:lpstr>PowerPoint Presentation</vt:lpstr>
      <vt:lpstr>Let’s write some code</vt:lpstr>
      <vt:lpstr>What gets added as context?</vt:lpstr>
      <vt:lpstr>RAG – retrieval augmented generation</vt:lpstr>
      <vt:lpstr>Relevancy detection</vt:lpstr>
      <vt:lpstr>PowerPoint Presentation</vt:lpstr>
      <vt:lpstr>Let’s write some code</vt:lpstr>
      <vt:lpstr>What have we learned today?</vt:lpstr>
      <vt:lpstr>Build your own copilot, you must!</vt:lpstr>
      <vt:lpstr>Star Wars copilot</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Jim Bennett</dc:creator>
  <cp:keywords/>
  <dc:description/>
  <cp:lastModifiedBy>Jim Bennett</cp:lastModifiedBy>
  <cp:revision>5</cp:revision>
  <dcterms:created xsi:type="dcterms:W3CDTF">2024-10-24T23:31:39Z</dcterms:created>
  <dcterms:modified xsi:type="dcterms:W3CDTF">2024-11-04T17:34:40Z</dcterms:modified>
  <cp:category/>
</cp:coreProperties>
</file>